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95" r:id="rId5"/>
    <p:sldId id="301" r:id="rId6"/>
    <p:sldId id="362" r:id="rId7"/>
    <p:sldId id="363" r:id="rId8"/>
    <p:sldId id="364" r:id="rId9"/>
    <p:sldId id="365" r:id="rId10"/>
    <p:sldId id="366" r:id="rId11"/>
    <p:sldId id="367" r:id="rId12"/>
    <p:sldId id="368" r:id="rId13"/>
    <p:sldId id="369" r:id="rId14"/>
    <p:sldId id="370" r:id="rId15"/>
    <p:sldId id="319" r:id="rId16"/>
    <p:sldId id="32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541A0-148D-48AA-9D48-C8328EDD73EE}" v="14" dt="2025-07-11T12:39:26.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1" d="100"/>
          <a:sy n="91" d="100"/>
        </p:scale>
        <p:origin x="629" y="5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7/15/2025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A8F30EF-D008-0149-B7C2-6CDF6593264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a16="http://schemas.microsoft.com/office/drawing/2014/main"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a16="http://schemas.microsoft.com/office/drawing/2014/main" id="{F8905D8C-A5E0-BF4D-A4E8-75775D0A2D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a16="http://schemas.microsoft.com/office/drawing/2014/main"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AD2E4E-14B2-184E-9354-9B1AECA27C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70AD9C9F-A6D8-3C49-A93C-967F876440E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ver_Dar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0DC968-C763-5EAD-F350-B1784EF91C9D}"/>
              </a:ext>
            </a:extLst>
          </p:cNvPr>
          <p:cNvSpPr>
            <a:spLocks noGrp="1"/>
          </p:cNvSpPr>
          <p:nvPr>
            <p:ph type="ctrTitle"/>
          </p:nvPr>
        </p:nvSpPr>
        <p:spPr>
          <a:xfrm>
            <a:off x="465203" y="758529"/>
            <a:ext cx="3649847" cy="2745422"/>
          </a:xfrm>
        </p:spPr>
        <p:txBody>
          <a:bodyPr anchor="t">
            <a:noAutofit/>
          </a:bodyPr>
          <a:lstStyle>
            <a:lvl1pPr algn="l">
              <a:lnSpc>
                <a:spcPct val="100000"/>
              </a:lnSpc>
              <a:defRPr sz="2550" b="0" i="0">
                <a:solidFill>
                  <a:schemeClr val="bg1"/>
                </a:solidFill>
                <a:latin typeface="Helvetica Neue Medium" panose="02000503000000020004" pitchFamily="2" charset="0"/>
                <a:ea typeface="Helvetica Neue Medium" panose="02000503000000020004" pitchFamily="2" charset="0"/>
                <a:cs typeface="Helvetica Neue Medium" panose="02000503000000020004" pitchFamily="2" charset="0"/>
              </a:defRPr>
            </a:lvl1pPr>
          </a:lstStyle>
          <a:p>
            <a:r>
              <a:rPr lang="en-US" dirty="0"/>
              <a:t>Click to edit Master title style</a:t>
            </a:r>
          </a:p>
        </p:txBody>
      </p:sp>
      <p:sp>
        <p:nvSpPr>
          <p:cNvPr id="5" name="Subtitle 2">
            <a:extLst>
              <a:ext uri="{FF2B5EF4-FFF2-40B4-BE49-F238E27FC236}">
                <a16:creationId xmlns:a16="http://schemas.microsoft.com/office/drawing/2014/main" id="{D9BCFF76-167C-9993-5A78-FC158011B319}"/>
              </a:ext>
            </a:extLst>
          </p:cNvPr>
          <p:cNvSpPr>
            <a:spLocks noGrp="1"/>
          </p:cNvSpPr>
          <p:nvPr>
            <p:ph type="subTitle" idx="1" hasCustomPrompt="1"/>
          </p:nvPr>
        </p:nvSpPr>
        <p:spPr>
          <a:xfrm>
            <a:off x="5028950" y="834707"/>
            <a:ext cx="3649847" cy="385762"/>
          </a:xfrm>
        </p:spPr>
        <p:txBody>
          <a:bodyPr>
            <a:noAutofit/>
          </a:bodyPr>
          <a:lstStyle>
            <a:lvl1pPr marL="0" indent="0" algn="r">
              <a:lnSpc>
                <a:spcPct val="100000"/>
              </a:lnSpc>
              <a:buNone/>
              <a:defRPr sz="900" b="1" cap="all" spc="75" baseline="0">
                <a:solidFill>
                  <a:schemeClr val="bg1"/>
                </a:solidFill>
                <a:latin typeface="Helvetica Neue" panose="02000503000000020004" pitchFamily="2" charset="0"/>
                <a:ea typeface="Helvetica Neue" panose="02000503000000020004" pitchFamily="2" charset="0"/>
                <a:cs typeface="Helvetica Neue" panose="02000503000000020004" pitchFamily="2"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PRETITLE STYLE</a:t>
            </a:r>
          </a:p>
        </p:txBody>
      </p:sp>
    </p:spTree>
    <p:extLst>
      <p:ext uri="{BB962C8B-B14F-4D97-AF65-F5344CB8AC3E}">
        <p14:creationId xmlns:p14="http://schemas.microsoft.com/office/powerpoint/2010/main" val="4285985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Questions_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329CB-37EB-0CA3-6B44-0CF9CE425CF7}"/>
              </a:ext>
            </a:extLst>
          </p:cNvPr>
          <p:cNvSpPr>
            <a:spLocks noGrp="1"/>
          </p:cNvSpPr>
          <p:nvPr>
            <p:ph type="title" hasCustomPrompt="1"/>
          </p:nvPr>
        </p:nvSpPr>
        <p:spPr>
          <a:xfrm>
            <a:off x="379479" y="4493290"/>
            <a:ext cx="8059904" cy="1902765"/>
          </a:xfrm>
        </p:spPr>
        <p:txBody>
          <a:bodyPr>
            <a:normAutofit/>
          </a:bodyPr>
          <a:lstStyle>
            <a:lvl1pPr algn="l">
              <a:lnSpc>
                <a:spcPct val="100000"/>
              </a:lnSpc>
              <a:defRPr sz="9750" b="1">
                <a:solidFill>
                  <a:schemeClr val="bg1"/>
                </a:solidFill>
              </a:defRPr>
            </a:lvl1pPr>
          </a:lstStyle>
          <a:p>
            <a:r>
              <a:rPr lang="en-US" dirty="0"/>
              <a:t>Questions</a:t>
            </a:r>
          </a:p>
        </p:txBody>
      </p:sp>
    </p:spTree>
    <p:extLst>
      <p:ext uri="{BB962C8B-B14F-4D97-AF65-F5344CB8AC3E}">
        <p14:creationId xmlns:p14="http://schemas.microsoft.com/office/powerpoint/2010/main" val="3065778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loser_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BC1A393-17E9-ED1A-4316-7406B1C21ABF}"/>
              </a:ext>
            </a:extLst>
          </p:cNvPr>
          <p:cNvSpPr txBox="1">
            <a:spLocks/>
          </p:cNvSpPr>
          <p:nvPr userDrawn="1"/>
        </p:nvSpPr>
        <p:spPr>
          <a:xfrm>
            <a:off x="2747077" y="5885582"/>
            <a:ext cx="3649847" cy="385762"/>
          </a:xfrm>
          <a:prstGeom prst="rect">
            <a:avLst/>
          </a:prstGeom>
        </p:spPr>
        <p:txBody>
          <a:bodyPr vert="horz" lIns="68580" tIns="34290" rIns="68580" bIns="3429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1212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1212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1212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1212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1212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050" b="1" spc="450" dirty="0">
                <a:solidFill>
                  <a:schemeClr val="bg1"/>
                </a:solidFill>
              </a:rPr>
              <a:t>SEDGWICK.COM</a:t>
            </a:r>
          </a:p>
        </p:txBody>
      </p:sp>
      <p:pic>
        <p:nvPicPr>
          <p:cNvPr id="3" name="Picture 2" descr="A white letter on a black background&#10;&#10;Description automatically generated">
            <a:extLst>
              <a:ext uri="{FF2B5EF4-FFF2-40B4-BE49-F238E27FC236}">
                <a16:creationId xmlns:a16="http://schemas.microsoft.com/office/drawing/2014/main" id="{CAF1B6A7-C800-D826-6E1B-BA84FFE7799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357866" y="2135067"/>
            <a:ext cx="6428269" cy="1853671"/>
          </a:xfrm>
          <a:prstGeom prst="rect">
            <a:avLst/>
          </a:prstGeom>
        </p:spPr>
      </p:pic>
    </p:spTree>
    <p:extLst>
      <p:ext uri="{BB962C8B-B14F-4D97-AF65-F5344CB8AC3E}">
        <p14:creationId xmlns:p14="http://schemas.microsoft.com/office/powerpoint/2010/main" val="4237846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re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9C284-5145-C606-CA94-141314D8252C}"/>
              </a:ext>
            </a:extLst>
          </p:cNvPr>
          <p:cNvSpPr>
            <a:spLocks noGrp="1"/>
          </p:cNvSpPr>
          <p:nvPr>
            <p:ph type="title"/>
          </p:nvPr>
        </p:nvSpPr>
        <p:spPr>
          <a:xfrm>
            <a:off x="628650" y="1008531"/>
            <a:ext cx="7029450" cy="1048870"/>
          </a:xfrm>
        </p:spPr>
        <p:txBody>
          <a:bodyPr anchor="t" anchorCtr="0">
            <a:noAutofit/>
          </a:bodyPr>
          <a:lstStyle>
            <a:lvl1pPr>
              <a:defRPr sz="3300" b="1">
                <a:solidFill>
                  <a:srgbClr val="21212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1FF44BE6-DF38-3B83-6A70-87295F1D6A08}"/>
              </a:ext>
            </a:extLst>
          </p:cNvPr>
          <p:cNvSpPr>
            <a:spLocks noGrp="1"/>
          </p:cNvSpPr>
          <p:nvPr>
            <p:ph type="body" sz="quarter" idx="11" hasCustomPrompt="1"/>
          </p:nvPr>
        </p:nvSpPr>
        <p:spPr>
          <a:xfrm>
            <a:off x="648821" y="365126"/>
            <a:ext cx="7011472" cy="643404"/>
          </a:xfrm>
        </p:spPr>
        <p:txBody>
          <a:bodyPr anchor="b" anchorCtr="0">
            <a:noAutofit/>
          </a:bodyPr>
          <a:lstStyle>
            <a:lvl1pPr marL="0" indent="0">
              <a:buNone/>
              <a:defRPr sz="975" b="1" cap="all" spc="225" baseline="0">
                <a:solidFill>
                  <a:srgbClr val="212121"/>
                </a:solidFill>
                <a:latin typeface="Helvetica Neue" panose="02000503000000020004" pitchFamily="2" charset="0"/>
                <a:ea typeface="Helvetica Neue" panose="02000503000000020004" pitchFamily="2" charset="0"/>
                <a:cs typeface="Helvetica Neue" panose="02000503000000020004" pitchFamily="2"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CLICK TO EDIT MASTER TEXT STYLES</a:t>
            </a:r>
          </a:p>
        </p:txBody>
      </p:sp>
      <p:cxnSp>
        <p:nvCxnSpPr>
          <p:cNvPr id="5" name="Straight Connector 4">
            <a:extLst>
              <a:ext uri="{FF2B5EF4-FFF2-40B4-BE49-F238E27FC236}">
                <a16:creationId xmlns:a16="http://schemas.microsoft.com/office/drawing/2014/main" id="{97BB283A-70A6-E6C3-8175-ABCBA7838ADE}"/>
              </a:ext>
            </a:extLst>
          </p:cNvPr>
          <p:cNvCxnSpPr>
            <a:cxnSpLocks/>
          </p:cNvCxnSpPr>
          <p:nvPr userDrawn="1"/>
        </p:nvCxnSpPr>
        <p:spPr>
          <a:xfrm>
            <a:off x="505224" y="6145304"/>
            <a:ext cx="8133553" cy="0"/>
          </a:xfrm>
          <a:prstGeom prst="line">
            <a:avLst/>
          </a:prstGeom>
          <a:ln w="3175">
            <a:solidFill>
              <a:schemeClr val="tx1">
                <a:lumMod val="25000"/>
                <a:lumOff val="75000"/>
              </a:schemeClr>
            </a:solidFill>
          </a:ln>
        </p:spPr>
        <p:style>
          <a:lnRef idx="2">
            <a:schemeClr val="accent1"/>
          </a:lnRef>
          <a:fillRef idx="0">
            <a:schemeClr val="accent1"/>
          </a:fillRef>
          <a:effectRef idx="1">
            <a:schemeClr val="accent1"/>
          </a:effectRef>
          <a:fontRef idx="minor">
            <a:schemeClr val="tx1"/>
          </a:fontRef>
        </p:style>
      </p:cxnSp>
      <p:sp>
        <p:nvSpPr>
          <p:cNvPr id="6" name="Slide Number Placeholder 5">
            <a:extLst>
              <a:ext uri="{FF2B5EF4-FFF2-40B4-BE49-F238E27FC236}">
                <a16:creationId xmlns:a16="http://schemas.microsoft.com/office/drawing/2014/main" id="{28182783-6F10-20C3-C845-F36FD235C433}"/>
              </a:ext>
            </a:extLst>
          </p:cNvPr>
          <p:cNvSpPr>
            <a:spLocks noGrp="1"/>
          </p:cNvSpPr>
          <p:nvPr>
            <p:ph type="sldNum" sz="quarter" idx="4"/>
          </p:nvPr>
        </p:nvSpPr>
        <p:spPr>
          <a:xfrm>
            <a:off x="628650" y="6275669"/>
            <a:ext cx="2057400" cy="365125"/>
          </a:xfrm>
          <a:prstGeom prst="rect">
            <a:avLst/>
          </a:prstGeom>
        </p:spPr>
        <p:txBody>
          <a:bodyPr vert="horz" lIns="91440" tIns="45720" rIns="91440" bIns="45720" rtlCol="0" anchor="ctr"/>
          <a:lstStyle>
            <a:lvl1pPr algn="l">
              <a:defRPr sz="900" b="1">
                <a:solidFill>
                  <a:srgbClr val="212121"/>
                </a:solidFill>
                <a:latin typeface="Helvetica" pitchFamily="2" charset="0"/>
              </a:defRPr>
            </a:lvl1pPr>
          </a:lstStyle>
          <a:p>
            <a:fld id="{AD14AFFE-38B1-F343-9B17-EAC29F05A00E}" type="slidenum">
              <a:rPr lang="en-US" smtClean="0"/>
              <a:pPr/>
              <a:t>‹#›</a:t>
            </a:fld>
            <a:endParaRPr lang="en-US"/>
          </a:p>
        </p:txBody>
      </p:sp>
      <p:pic>
        <p:nvPicPr>
          <p:cNvPr id="9" name="Picture 8">
            <a:extLst>
              <a:ext uri="{FF2B5EF4-FFF2-40B4-BE49-F238E27FC236}">
                <a16:creationId xmlns:a16="http://schemas.microsoft.com/office/drawing/2014/main" id="{8A27EBE2-0C85-2BD2-8332-2E1CB89C0A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28397" y="6333596"/>
            <a:ext cx="186953" cy="249271"/>
          </a:xfrm>
          <a:prstGeom prst="rect">
            <a:avLst/>
          </a:prstGeom>
        </p:spPr>
      </p:pic>
      <p:sp>
        <p:nvSpPr>
          <p:cNvPr id="7" name="Content Placeholder 6">
            <a:extLst>
              <a:ext uri="{FF2B5EF4-FFF2-40B4-BE49-F238E27FC236}">
                <a16:creationId xmlns:a16="http://schemas.microsoft.com/office/drawing/2014/main" id="{10E9DD62-DAF7-1041-53D2-0A5248A1FE0D}"/>
              </a:ext>
            </a:extLst>
          </p:cNvPr>
          <p:cNvSpPr>
            <a:spLocks noGrp="1"/>
          </p:cNvSpPr>
          <p:nvPr>
            <p:ph sz="quarter" idx="12"/>
          </p:nvPr>
        </p:nvSpPr>
        <p:spPr>
          <a:xfrm>
            <a:off x="628649" y="2178426"/>
            <a:ext cx="7029450" cy="3603804"/>
          </a:xfrm>
        </p:spPr>
        <p:txBody>
          <a:bodyPr>
            <a:noAutofit/>
          </a:bodyPr>
          <a:lstStyle>
            <a:lvl1pPr>
              <a:lnSpc>
                <a:spcPct val="150000"/>
              </a:lnSpc>
              <a:defRPr sz="1800"/>
            </a:lvl1pPr>
            <a:lvl2pPr>
              <a:lnSpc>
                <a:spcPct val="150000"/>
              </a:lnSpc>
              <a:defRPr sz="1350"/>
            </a:lvl2pPr>
            <a:lvl3pPr>
              <a:lnSpc>
                <a:spcPct val="150000"/>
              </a:lnSpc>
              <a:defRPr/>
            </a:lvl3pPr>
            <a:lvl4pPr>
              <a:lnSpc>
                <a:spcPct val="150000"/>
              </a:lnSpc>
              <a:defRPr/>
            </a:lvl4pPr>
            <a:lvl5pPr>
              <a:lnSpc>
                <a:spcPct val="150000"/>
              </a:lnSpc>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04741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Pre Title and Content_2_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9C284-5145-C606-CA94-141314D8252C}"/>
              </a:ext>
            </a:extLst>
          </p:cNvPr>
          <p:cNvSpPr>
            <a:spLocks noGrp="1"/>
          </p:cNvSpPr>
          <p:nvPr>
            <p:ph type="title"/>
          </p:nvPr>
        </p:nvSpPr>
        <p:spPr>
          <a:xfrm>
            <a:off x="628650" y="1008531"/>
            <a:ext cx="7029450" cy="1048870"/>
          </a:xfrm>
        </p:spPr>
        <p:txBody>
          <a:bodyPr anchor="t" anchorCtr="0">
            <a:noAutofit/>
          </a:bodyPr>
          <a:lstStyle>
            <a:lvl1pPr>
              <a:defRPr sz="3300" b="1">
                <a:solidFill>
                  <a:srgbClr val="21212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1FF44BE6-DF38-3B83-6A70-87295F1D6A08}"/>
              </a:ext>
            </a:extLst>
          </p:cNvPr>
          <p:cNvSpPr>
            <a:spLocks noGrp="1"/>
          </p:cNvSpPr>
          <p:nvPr>
            <p:ph type="body" sz="quarter" idx="11" hasCustomPrompt="1"/>
          </p:nvPr>
        </p:nvSpPr>
        <p:spPr>
          <a:xfrm>
            <a:off x="648821" y="365126"/>
            <a:ext cx="7011472" cy="643404"/>
          </a:xfrm>
        </p:spPr>
        <p:txBody>
          <a:bodyPr anchor="b" anchorCtr="0">
            <a:noAutofit/>
          </a:bodyPr>
          <a:lstStyle>
            <a:lvl1pPr marL="0" indent="0">
              <a:buNone/>
              <a:defRPr sz="975" b="1" cap="all" spc="225" baseline="0">
                <a:solidFill>
                  <a:srgbClr val="212121"/>
                </a:solidFill>
                <a:latin typeface="Helvetica Neue" panose="02000503000000020004" pitchFamily="2" charset="0"/>
                <a:ea typeface="Helvetica Neue" panose="02000503000000020004" pitchFamily="2" charset="0"/>
                <a:cs typeface="Helvetica Neue" panose="02000503000000020004" pitchFamily="2"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CLICK TO EDIT MASTER TEXT STYLES</a:t>
            </a:r>
          </a:p>
        </p:txBody>
      </p:sp>
      <p:cxnSp>
        <p:nvCxnSpPr>
          <p:cNvPr id="5" name="Straight Connector 4">
            <a:extLst>
              <a:ext uri="{FF2B5EF4-FFF2-40B4-BE49-F238E27FC236}">
                <a16:creationId xmlns:a16="http://schemas.microsoft.com/office/drawing/2014/main" id="{97BB283A-70A6-E6C3-8175-ABCBA7838ADE}"/>
              </a:ext>
            </a:extLst>
          </p:cNvPr>
          <p:cNvCxnSpPr>
            <a:cxnSpLocks/>
          </p:cNvCxnSpPr>
          <p:nvPr userDrawn="1"/>
        </p:nvCxnSpPr>
        <p:spPr>
          <a:xfrm>
            <a:off x="505224" y="6145304"/>
            <a:ext cx="8133553" cy="0"/>
          </a:xfrm>
          <a:prstGeom prst="line">
            <a:avLst/>
          </a:prstGeom>
          <a:ln w="3175">
            <a:solidFill>
              <a:schemeClr val="tx1">
                <a:lumMod val="25000"/>
                <a:lumOff val="75000"/>
              </a:schemeClr>
            </a:solidFill>
          </a:ln>
        </p:spPr>
        <p:style>
          <a:lnRef idx="2">
            <a:schemeClr val="accent1"/>
          </a:lnRef>
          <a:fillRef idx="0">
            <a:schemeClr val="accent1"/>
          </a:fillRef>
          <a:effectRef idx="1">
            <a:schemeClr val="accent1"/>
          </a:effectRef>
          <a:fontRef idx="minor">
            <a:schemeClr val="tx1"/>
          </a:fontRef>
        </p:style>
      </p:cxnSp>
      <p:sp>
        <p:nvSpPr>
          <p:cNvPr id="6" name="Slide Number Placeholder 5">
            <a:extLst>
              <a:ext uri="{FF2B5EF4-FFF2-40B4-BE49-F238E27FC236}">
                <a16:creationId xmlns:a16="http://schemas.microsoft.com/office/drawing/2014/main" id="{28182783-6F10-20C3-C845-F36FD235C433}"/>
              </a:ext>
            </a:extLst>
          </p:cNvPr>
          <p:cNvSpPr>
            <a:spLocks noGrp="1"/>
          </p:cNvSpPr>
          <p:nvPr>
            <p:ph type="sldNum" sz="quarter" idx="4"/>
          </p:nvPr>
        </p:nvSpPr>
        <p:spPr>
          <a:xfrm>
            <a:off x="628650" y="6275669"/>
            <a:ext cx="2057400" cy="365125"/>
          </a:xfrm>
          <a:prstGeom prst="rect">
            <a:avLst/>
          </a:prstGeom>
        </p:spPr>
        <p:txBody>
          <a:bodyPr vert="horz" lIns="91440" tIns="45720" rIns="91440" bIns="45720" rtlCol="0" anchor="ctr"/>
          <a:lstStyle>
            <a:lvl1pPr algn="l">
              <a:defRPr sz="900" b="1">
                <a:solidFill>
                  <a:srgbClr val="212121"/>
                </a:solidFill>
                <a:latin typeface="Helvetica" pitchFamily="2" charset="0"/>
              </a:defRPr>
            </a:lvl1pPr>
          </a:lstStyle>
          <a:p>
            <a:fld id="{AD14AFFE-38B1-F343-9B17-EAC29F05A00E}" type="slidenum">
              <a:rPr lang="en-US" smtClean="0"/>
              <a:pPr/>
              <a:t>‹#›</a:t>
            </a:fld>
            <a:endParaRPr lang="en-US"/>
          </a:p>
        </p:txBody>
      </p:sp>
      <p:pic>
        <p:nvPicPr>
          <p:cNvPr id="9" name="Picture 8">
            <a:extLst>
              <a:ext uri="{FF2B5EF4-FFF2-40B4-BE49-F238E27FC236}">
                <a16:creationId xmlns:a16="http://schemas.microsoft.com/office/drawing/2014/main" id="{8A27EBE2-0C85-2BD2-8332-2E1CB89C0A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28397" y="6333596"/>
            <a:ext cx="186953" cy="249271"/>
          </a:xfrm>
          <a:prstGeom prst="rect">
            <a:avLst/>
          </a:prstGeom>
        </p:spPr>
      </p:pic>
      <p:sp>
        <p:nvSpPr>
          <p:cNvPr id="7" name="Content Placeholder 6">
            <a:extLst>
              <a:ext uri="{FF2B5EF4-FFF2-40B4-BE49-F238E27FC236}">
                <a16:creationId xmlns:a16="http://schemas.microsoft.com/office/drawing/2014/main" id="{10E9DD62-DAF7-1041-53D2-0A5248A1FE0D}"/>
              </a:ext>
            </a:extLst>
          </p:cNvPr>
          <p:cNvSpPr>
            <a:spLocks noGrp="1"/>
          </p:cNvSpPr>
          <p:nvPr>
            <p:ph sz="quarter" idx="12"/>
          </p:nvPr>
        </p:nvSpPr>
        <p:spPr>
          <a:xfrm>
            <a:off x="628649" y="2178426"/>
            <a:ext cx="3943351" cy="3603804"/>
          </a:xfrm>
        </p:spPr>
        <p:txBody>
          <a:bodyPr>
            <a:noAutofit/>
          </a:bodyPr>
          <a:lstStyle>
            <a:lvl1pPr>
              <a:lnSpc>
                <a:spcPct val="150000"/>
              </a:lnSpc>
              <a:defRPr sz="1800"/>
            </a:lvl1pPr>
            <a:lvl2pPr>
              <a:lnSpc>
                <a:spcPct val="150000"/>
              </a:lnSpc>
              <a:defRPr sz="1350"/>
            </a:lvl2pPr>
            <a:lvl3pPr>
              <a:lnSpc>
                <a:spcPct val="150000"/>
              </a:lnSpc>
              <a:defRPr/>
            </a:lvl3pPr>
            <a:lvl4pPr>
              <a:lnSpc>
                <a:spcPct val="150000"/>
              </a:lnSpc>
              <a:defRPr/>
            </a:lvl4pPr>
            <a:lvl5pPr>
              <a:lnSpc>
                <a:spcPct val="150000"/>
              </a:lnSpc>
              <a:defRPr/>
            </a:lvl5pPr>
          </a:lstStyle>
          <a:p>
            <a:pPr lvl="0"/>
            <a:r>
              <a:rPr lang="en-US" dirty="0"/>
              <a:t>Click to edit Master text styles</a:t>
            </a:r>
          </a:p>
          <a:p>
            <a:pPr lvl="1"/>
            <a:r>
              <a:rPr lang="en-US" dirty="0"/>
              <a:t>Second level</a:t>
            </a:r>
          </a:p>
        </p:txBody>
      </p:sp>
      <p:sp>
        <p:nvSpPr>
          <p:cNvPr id="8" name="Content Placeholder 6">
            <a:extLst>
              <a:ext uri="{FF2B5EF4-FFF2-40B4-BE49-F238E27FC236}">
                <a16:creationId xmlns:a16="http://schemas.microsoft.com/office/drawing/2014/main" id="{4874CCB4-C7CE-8F5B-520A-42B9359C2A64}"/>
              </a:ext>
            </a:extLst>
          </p:cNvPr>
          <p:cNvSpPr>
            <a:spLocks noGrp="1"/>
          </p:cNvSpPr>
          <p:nvPr>
            <p:ph sz="quarter" idx="13"/>
          </p:nvPr>
        </p:nvSpPr>
        <p:spPr>
          <a:xfrm>
            <a:off x="4722018" y="2178426"/>
            <a:ext cx="3943351" cy="3603804"/>
          </a:xfrm>
        </p:spPr>
        <p:txBody>
          <a:bodyPr>
            <a:noAutofit/>
          </a:bodyPr>
          <a:lstStyle>
            <a:lvl1pPr>
              <a:lnSpc>
                <a:spcPct val="150000"/>
              </a:lnSpc>
              <a:defRPr sz="1800"/>
            </a:lvl1pPr>
            <a:lvl2pPr>
              <a:lnSpc>
                <a:spcPct val="150000"/>
              </a:lnSpc>
              <a:defRPr sz="1350"/>
            </a:lvl2pPr>
            <a:lvl3pPr>
              <a:lnSpc>
                <a:spcPct val="150000"/>
              </a:lnSpc>
              <a:defRPr/>
            </a:lvl3pPr>
            <a:lvl4pPr>
              <a:lnSpc>
                <a:spcPct val="150000"/>
              </a:lnSpc>
              <a:defRPr/>
            </a:lvl4pPr>
            <a:lvl5pPr>
              <a:lnSpc>
                <a:spcPct val="150000"/>
              </a:lnSpc>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94612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57A25-9028-2308-AB15-E7198DACE34E}"/>
              </a:ext>
            </a:extLst>
          </p:cNvPr>
          <p:cNvSpPr>
            <a:spLocks noGrp="1"/>
          </p:cNvSpPr>
          <p:nvPr>
            <p:ph type="ctrTitle"/>
          </p:nvPr>
        </p:nvSpPr>
        <p:spPr>
          <a:xfrm>
            <a:off x="465204" y="1426147"/>
            <a:ext cx="2828885" cy="2059067"/>
          </a:xfrm>
        </p:spPr>
        <p:txBody>
          <a:bodyPr/>
          <a:lstStyle/>
          <a:p>
            <a:r>
              <a:rPr lang="en-US" altLang="en-US" b="1" dirty="0"/>
              <a:t>Heat Stress - Sedgwick Risk Services</a:t>
            </a:r>
            <a:endParaRPr lang="en-US" dirty="0"/>
          </a:p>
        </p:txBody>
      </p:sp>
      <p:sp>
        <p:nvSpPr>
          <p:cNvPr id="3" name="Subtitle 2">
            <a:extLst>
              <a:ext uri="{FF2B5EF4-FFF2-40B4-BE49-F238E27FC236}">
                <a16:creationId xmlns:a16="http://schemas.microsoft.com/office/drawing/2014/main" id="{9DC48710-C344-1FA7-5501-96ADF2DF4E34}"/>
              </a:ext>
            </a:extLst>
          </p:cNvPr>
          <p:cNvSpPr>
            <a:spLocks noGrp="1"/>
          </p:cNvSpPr>
          <p:nvPr>
            <p:ph type="subTitle" idx="1"/>
          </p:nvPr>
        </p:nvSpPr>
        <p:spPr/>
        <p:txBody>
          <a:bodyPr/>
          <a:lstStyle/>
          <a:p>
            <a:r>
              <a:rPr lang="en-US" altLang="en-US" b="1" dirty="0"/>
              <a:t>Heat Stress - Sedgwick Risk Services</a:t>
            </a:r>
            <a:endParaRPr lang="en-US" cap="all" dirty="0">
              <a:latin typeface="+mj-lt"/>
            </a:endParaRPr>
          </a:p>
        </p:txBody>
      </p:sp>
    </p:spTree>
    <p:extLst>
      <p:ext uri="{BB962C8B-B14F-4D97-AF65-F5344CB8AC3E}">
        <p14:creationId xmlns:p14="http://schemas.microsoft.com/office/powerpoint/2010/main" val="1694856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How to Respond</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10</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553204"/>
            <a:ext cx="7637319" cy="4130011"/>
          </a:xfrm>
        </p:spPr>
        <p:txBody>
          <a:bodyPr/>
          <a:lstStyle/>
          <a:p>
            <a:pPr marL="0" indent="0">
              <a:buFont typeface="Wingdings" pitchFamily="2" charset="2"/>
              <a:buNone/>
              <a:defRPr/>
            </a:pPr>
            <a:r>
              <a:rPr lang="en-US" sz="2400" b="1" dirty="0"/>
              <a:t>For either Heat Exhaustion or Heat Stroke: </a:t>
            </a:r>
            <a:endParaRPr lang="en-US" sz="2400" dirty="0"/>
          </a:p>
          <a:p>
            <a:pPr>
              <a:buClrTx/>
              <a:buSzPct val="100000"/>
              <a:buFont typeface="Wingdings" pitchFamily="2" charset="2"/>
              <a:buChar char="§"/>
              <a:defRPr/>
            </a:pPr>
            <a:r>
              <a:rPr lang="en-US" sz="2400" b="1" dirty="0"/>
              <a:t>Move the person to a cool, shaded area to rest; do not leave them alone.</a:t>
            </a:r>
          </a:p>
          <a:p>
            <a:pPr>
              <a:buClrTx/>
              <a:buSzPct val="100000"/>
              <a:buFont typeface="Wingdings" pitchFamily="2" charset="2"/>
              <a:buChar char="§"/>
              <a:defRPr/>
            </a:pPr>
            <a:r>
              <a:rPr lang="en-US" sz="2400" b="1" dirty="0"/>
              <a:t>Loosen and remove heavy clothing that restricts evaporative cooling.</a:t>
            </a:r>
          </a:p>
          <a:p>
            <a:pPr>
              <a:buClrTx/>
              <a:buSzPct val="100000"/>
              <a:buFont typeface="Wingdings" pitchFamily="2" charset="2"/>
              <a:buChar char="§"/>
              <a:defRPr/>
            </a:pPr>
            <a:r>
              <a:rPr lang="en-US" sz="2400" b="1" dirty="0"/>
              <a:t>Give cool water to drink, about a cup every 15min. </a:t>
            </a:r>
          </a:p>
        </p:txBody>
      </p:sp>
    </p:spTree>
    <p:extLst>
      <p:ext uri="{BB962C8B-B14F-4D97-AF65-F5344CB8AC3E}">
        <p14:creationId xmlns:p14="http://schemas.microsoft.com/office/powerpoint/2010/main" val="1756549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How to Respond</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11</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553204"/>
            <a:ext cx="7637319" cy="4130011"/>
          </a:xfrm>
        </p:spPr>
        <p:txBody>
          <a:bodyPr/>
          <a:lstStyle/>
          <a:p>
            <a:pPr marL="0" indent="0">
              <a:buFont typeface="Wingdings" pitchFamily="2" charset="2"/>
              <a:buNone/>
              <a:defRPr/>
            </a:pPr>
            <a:r>
              <a:rPr lang="en-US" sz="2200" b="1" dirty="0"/>
              <a:t>For either Heat Exhaustion or Heat Stroke: </a:t>
            </a:r>
            <a:endParaRPr lang="en-US" sz="2200" dirty="0"/>
          </a:p>
          <a:p>
            <a:pPr>
              <a:buClrTx/>
              <a:buSzPct val="100000"/>
              <a:buFont typeface="Wingdings" pitchFamily="2" charset="2"/>
              <a:buChar char="§"/>
              <a:defRPr/>
            </a:pPr>
            <a:r>
              <a:rPr lang="en-US" sz="2200" b="1" dirty="0"/>
              <a:t>Drinking water is to be in plenty of convenient, visible locations close to the work area </a:t>
            </a:r>
          </a:p>
          <a:p>
            <a:pPr>
              <a:buClrTx/>
              <a:buSzPct val="100000"/>
              <a:buFont typeface="Wingdings" pitchFamily="2" charset="2"/>
              <a:buChar char="§"/>
              <a:defRPr/>
            </a:pPr>
            <a:r>
              <a:rPr lang="en-US" sz="2200" b="1" dirty="0"/>
              <a:t>Fan the person, spray cool water, or apply a damp cloth to their skin to increase evaporative cooling </a:t>
            </a:r>
          </a:p>
          <a:p>
            <a:pPr>
              <a:buClrTx/>
              <a:buSzPct val="100000"/>
              <a:buFont typeface="Wingdings" pitchFamily="2" charset="2"/>
              <a:buChar char="§"/>
              <a:defRPr/>
            </a:pPr>
            <a:r>
              <a:rPr lang="en-US" sz="2200" b="1" dirty="0"/>
              <a:t>When responding remember to—Keep calm and cool! </a:t>
            </a:r>
          </a:p>
        </p:txBody>
      </p:sp>
    </p:spTree>
    <p:extLst>
      <p:ext uri="{BB962C8B-B14F-4D97-AF65-F5344CB8AC3E}">
        <p14:creationId xmlns:p14="http://schemas.microsoft.com/office/powerpoint/2010/main" val="3987102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922E0-42DA-A2DB-5C40-5A451E1F7FBE}"/>
              </a:ext>
            </a:extLst>
          </p:cNvPr>
          <p:cNvSpPr>
            <a:spLocks noGrp="1"/>
          </p:cNvSpPr>
          <p:nvPr>
            <p:ph type="title"/>
          </p:nvPr>
        </p:nvSpPr>
        <p:spPr>
          <a:xfrm>
            <a:off x="542048" y="1122016"/>
            <a:ext cx="8059904" cy="1902765"/>
          </a:xfrm>
        </p:spPr>
        <p:txBody>
          <a:bodyPr>
            <a:normAutofit fontScale="90000"/>
          </a:bodyPr>
          <a:lstStyle/>
          <a:p>
            <a:r>
              <a:rPr lang="en-US" dirty="0"/>
              <a:t>Questions?</a:t>
            </a:r>
            <a:br>
              <a:rPr lang="en-US" dirty="0"/>
            </a:br>
            <a:br>
              <a:rPr lang="en-US" dirty="0"/>
            </a:br>
            <a:r>
              <a:rPr lang="en-US" dirty="0"/>
              <a:t> Thank you</a:t>
            </a:r>
          </a:p>
        </p:txBody>
      </p:sp>
    </p:spTree>
    <p:extLst>
      <p:ext uri="{BB962C8B-B14F-4D97-AF65-F5344CB8AC3E}">
        <p14:creationId xmlns:p14="http://schemas.microsoft.com/office/powerpoint/2010/main" val="76852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036D74FE-9857-6A6D-77EC-CDF3DF178AE3}"/>
              </a:ext>
            </a:extLst>
          </p:cNvPr>
          <p:cNvSpPr>
            <a:spLocks noGrp="1"/>
          </p:cNvSpPr>
          <p:nvPr>
            <p:ph type="subTitle" idx="4294967295"/>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1212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1212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1212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1212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1212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809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96A248E-967E-5141-5024-BEF3347F3F97}"/>
              </a:ext>
            </a:extLst>
          </p:cNvPr>
          <p:cNvSpPr>
            <a:spLocks noGrp="1"/>
          </p:cNvSpPr>
          <p:nvPr>
            <p:ph type="body" sz="quarter" idx="11"/>
          </p:nvPr>
        </p:nvSpPr>
        <p:spPr/>
        <p:txBody>
          <a:bodyPr>
            <a:noAutofit/>
          </a:bodyPr>
          <a:lstStyle/>
          <a:p>
            <a:r>
              <a:rPr lang="en-US" sz="1400" dirty="0"/>
              <a:t>Disclaimer</a:t>
            </a:r>
            <a:endParaRPr lang="en-US" dirty="0"/>
          </a:p>
        </p:txBody>
      </p:sp>
      <p:sp>
        <p:nvSpPr>
          <p:cNvPr id="3" name="Slide Number Placeholder 2">
            <a:extLst>
              <a:ext uri="{FF2B5EF4-FFF2-40B4-BE49-F238E27FC236}">
                <a16:creationId xmlns:a16="http://schemas.microsoft.com/office/drawing/2014/main" id="{99FE044C-3CB9-9306-1BFE-0F543239A622}"/>
              </a:ext>
            </a:extLst>
          </p:cNvPr>
          <p:cNvSpPr>
            <a:spLocks noGrp="1"/>
          </p:cNvSpPr>
          <p:nvPr>
            <p:ph type="sldNum" sz="quarter" idx="4"/>
          </p:nvPr>
        </p:nvSpPr>
        <p:spPr/>
        <p:txBody>
          <a:bodyPr/>
          <a:lstStyle/>
          <a:p>
            <a:fld id="{AD14AFFE-38B1-F343-9B17-EAC29F05A00E}" type="slidenum">
              <a:rPr lang="en-US" smtClean="0"/>
              <a:pPr/>
              <a:t>2</a:t>
            </a:fld>
            <a:endParaRPr lang="en-US" dirty="0"/>
          </a:p>
        </p:txBody>
      </p:sp>
      <p:sp>
        <p:nvSpPr>
          <p:cNvPr id="6" name="Text Placeholder 5">
            <a:extLst>
              <a:ext uri="{FF2B5EF4-FFF2-40B4-BE49-F238E27FC236}">
                <a16:creationId xmlns:a16="http://schemas.microsoft.com/office/drawing/2014/main" id="{CE23A7FC-118C-C45B-CAED-FC54B166D0E4}"/>
              </a:ext>
            </a:extLst>
          </p:cNvPr>
          <p:cNvSpPr>
            <a:spLocks noGrp="1"/>
          </p:cNvSpPr>
          <p:nvPr>
            <p:ph sz="quarter" idx="12"/>
          </p:nvPr>
        </p:nvSpPr>
        <p:spPr>
          <a:xfrm>
            <a:off x="1057275" y="1008529"/>
            <a:ext cx="7029450" cy="5041289"/>
          </a:xfrm>
        </p:spPr>
        <p:txBody>
          <a:bodyPr>
            <a:noAutofit/>
          </a:bodyPr>
          <a:lstStyle/>
          <a:p>
            <a:pPr marL="0" indent="0">
              <a:buNone/>
            </a:pPr>
            <a:r>
              <a:rPr lang="en-US" sz="18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1800" dirty="0"/>
          </a:p>
        </p:txBody>
      </p:sp>
    </p:spTree>
    <p:extLst>
      <p:ext uri="{BB962C8B-B14F-4D97-AF65-F5344CB8AC3E}">
        <p14:creationId xmlns:p14="http://schemas.microsoft.com/office/powerpoint/2010/main" val="226230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p:txBody>
          <a:bodyPr/>
          <a:lstStyle/>
          <a:p>
            <a:r>
              <a:rPr lang="en-US" altLang="en-US" b="1" dirty="0"/>
              <a:t>Factors leading to heat stress</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3</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536863" y="1808971"/>
            <a:ext cx="7213024" cy="3603804"/>
          </a:xfrm>
        </p:spPr>
        <p:txBody>
          <a:bodyPr/>
          <a:lstStyle/>
          <a:p>
            <a:pPr>
              <a:buSzPct val="100000"/>
              <a:buFont typeface="Wingdings" pitchFamily="2" charset="2"/>
              <a:buChar char="§"/>
            </a:pPr>
            <a:r>
              <a:rPr lang="en-US" altLang="en-US" sz="2000" b="1" dirty="0"/>
              <a:t>High temperature and humidity</a:t>
            </a:r>
          </a:p>
          <a:p>
            <a:pPr>
              <a:buSzPct val="100000"/>
              <a:buFont typeface="Wingdings" pitchFamily="2" charset="2"/>
              <a:buChar char="§"/>
            </a:pPr>
            <a:r>
              <a:rPr lang="en-US" altLang="en-US" sz="2000" b="1" dirty="0"/>
              <a:t>Direct sun or heat</a:t>
            </a:r>
          </a:p>
          <a:p>
            <a:pPr>
              <a:buSzPct val="100000"/>
              <a:buFont typeface="Wingdings" pitchFamily="2" charset="2"/>
              <a:buChar char="§"/>
            </a:pPr>
            <a:r>
              <a:rPr lang="en-US" altLang="en-US" sz="2000" b="1" dirty="0"/>
              <a:t>Limited air movement</a:t>
            </a:r>
          </a:p>
          <a:p>
            <a:pPr>
              <a:buSzPct val="100000"/>
              <a:buFont typeface="Wingdings" pitchFamily="2" charset="2"/>
              <a:buChar char="§"/>
            </a:pPr>
            <a:r>
              <a:rPr lang="en-US" altLang="en-US" sz="2000" b="1" dirty="0"/>
              <a:t>Physical exertion</a:t>
            </a:r>
          </a:p>
          <a:p>
            <a:pPr>
              <a:buSzPct val="100000"/>
              <a:buFont typeface="Wingdings" pitchFamily="2" charset="2"/>
              <a:buChar char="§"/>
            </a:pPr>
            <a:r>
              <a:rPr lang="en-US" altLang="en-US" sz="2000" b="1" dirty="0"/>
              <a:t>Poor physical condition</a:t>
            </a:r>
          </a:p>
          <a:p>
            <a:pPr>
              <a:buSzPct val="100000"/>
              <a:buFont typeface="Wingdings" pitchFamily="2" charset="2"/>
              <a:buChar char="§"/>
            </a:pPr>
            <a:r>
              <a:rPr lang="en-US" altLang="en-US" sz="2000" b="1" dirty="0"/>
              <a:t>Some medications</a:t>
            </a:r>
          </a:p>
          <a:p>
            <a:pPr>
              <a:buSzPct val="100000"/>
              <a:buFont typeface="Wingdings" pitchFamily="2" charset="2"/>
              <a:buChar char="§"/>
            </a:pPr>
            <a:r>
              <a:rPr lang="en-US" altLang="en-US" sz="2000" b="1" dirty="0"/>
              <a:t>Inadequate tolerance for hot workplaces or areas</a:t>
            </a:r>
          </a:p>
          <a:p>
            <a:endParaRPr lang="en-US" sz="1500" dirty="0"/>
          </a:p>
        </p:txBody>
      </p:sp>
    </p:spTree>
    <p:extLst>
      <p:ext uri="{BB962C8B-B14F-4D97-AF65-F5344CB8AC3E}">
        <p14:creationId xmlns:p14="http://schemas.microsoft.com/office/powerpoint/2010/main" val="1015065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Facts about heat stress</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4</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40" y="1719458"/>
            <a:ext cx="7637319" cy="4130011"/>
          </a:xfrm>
        </p:spPr>
        <p:txBody>
          <a:bodyPr/>
          <a:lstStyle/>
          <a:p>
            <a:pPr>
              <a:buSzPct val="100000"/>
              <a:buFont typeface="Wingdings" pitchFamily="2" charset="2"/>
              <a:buChar char="§"/>
            </a:pPr>
            <a:r>
              <a:rPr lang="en-US" altLang="en-US" sz="1800" b="1" dirty="0"/>
              <a:t>A body at work generates heat faster than at rest, often more heat than is needed.  </a:t>
            </a:r>
          </a:p>
          <a:p>
            <a:pPr>
              <a:buSzPct val="100000"/>
              <a:buFont typeface="Wingdings" pitchFamily="2" charset="2"/>
              <a:buChar char="§"/>
            </a:pPr>
            <a:r>
              <a:rPr lang="en-US" altLang="en-US" sz="1800" b="1" dirty="0"/>
              <a:t>Roughly three-fourths of the stored energy the body draws on during activity converts to heat rather than motion.</a:t>
            </a:r>
          </a:p>
          <a:p>
            <a:pPr>
              <a:buSzPct val="100000"/>
              <a:buFont typeface="Wingdings" pitchFamily="2" charset="2"/>
              <a:buChar char="§"/>
            </a:pPr>
            <a:r>
              <a:rPr lang="en-US" altLang="en-US" sz="1800" b="1" dirty="0"/>
              <a:t>More strenuous activity naturally generates more heat.  </a:t>
            </a:r>
          </a:p>
          <a:p>
            <a:pPr>
              <a:buSzPct val="100000"/>
              <a:buFont typeface="Wingdings" pitchFamily="2" charset="2"/>
              <a:buChar char="§"/>
            </a:pPr>
            <a:r>
              <a:rPr lang="en-US" altLang="en-US" sz="1800" b="1" dirty="0"/>
              <a:t>The elevation of core body temperature disturbs functioning, so the body protects itself by dissipating excess heat.  </a:t>
            </a:r>
          </a:p>
          <a:p>
            <a:pPr>
              <a:buSzPct val="100000"/>
              <a:buFont typeface="Wingdings" pitchFamily="2" charset="2"/>
              <a:buChar char="§"/>
            </a:pPr>
            <a:r>
              <a:rPr lang="en-US" altLang="en-US" sz="1800" b="1" dirty="0"/>
              <a:t>The mechanisms of widening of blood vessels and sweating are critical to moving heat from a human body to the environment. </a:t>
            </a:r>
          </a:p>
          <a:p>
            <a:endParaRPr lang="en-US" sz="1500" dirty="0"/>
          </a:p>
        </p:txBody>
      </p:sp>
    </p:spTree>
    <p:extLst>
      <p:ext uri="{BB962C8B-B14F-4D97-AF65-F5344CB8AC3E}">
        <p14:creationId xmlns:p14="http://schemas.microsoft.com/office/powerpoint/2010/main" val="386221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How the Body Copes with Heat </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5</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40" y="1719458"/>
            <a:ext cx="7637319" cy="4130011"/>
          </a:xfrm>
        </p:spPr>
        <p:txBody>
          <a:bodyPr/>
          <a:lstStyle/>
          <a:p>
            <a:pPr>
              <a:buClrTx/>
              <a:buSzPct val="100000"/>
              <a:buFont typeface="Wingdings" pitchFamily="2" charset="2"/>
              <a:buChar char="§"/>
            </a:pPr>
            <a:r>
              <a:rPr lang="en-US" altLang="en-US" sz="2000" b="1" dirty="0"/>
              <a:t>Working where it is hot puts stress on your body’s cooling system. </a:t>
            </a:r>
          </a:p>
          <a:p>
            <a:pPr>
              <a:buClrTx/>
              <a:buSzPct val="100000"/>
              <a:buFont typeface="Wingdings" pitchFamily="2" charset="2"/>
              <a:buChar char="§"/>
            </a:pPr>
            <a:r>
              <a:rPr lang="en-US" altLang="en-US" sz="2000" b="1" dirty="0"/>
              <a:t>Your body is always generating heat and passing it to the environment via sweat or simple body surface cooling. </a:t>
            </a:r>
          </a:p>
          <a:p>
            <a:pPr>
              <a:buClrTx/>
              <a:buSzPct val="100000"/>
              <a:buFont typeface="Wingdings" pitchFamily="2" charset="2"/>
              <a:buChar char="§"/>
            </a:pPr>
            <a:r>
              <a:rPr lang="en-US" altLang="en-US" sz="2000" b="1" dirty="0"/>
              <a:t>The harder your body is working the more heat it has to lose. </a:t>
            </a:r>
          </a:p>
          <a:p>
            <a:pPr>
              <a:buClrTx/>
              <a:buSzPct val="100000"/>
              <a:buFont typeface="Wingdings" pitchFamily="2" charset="2"/>
              <a:buChar char="§"/>
            </a:pPr>
            <a:r>
              <a:rPr lang="en-US" altLang="en-US" sz="2000" b="1" dirty="0"/>
              <a:t>When the environment is hot or humid or has the sun as a source of radiant heat, your body must work harder to rid of its heat. </a:t>
            </a:r>
          </a:p>
        </p:txBody>
      </p:sp>
    </p:spTree>
    <p:extLst>
      <p:ext uri="{BB962C8B-B14F-4D97-AF65-F5344CB8AC3E}">
        <p14:creationId xmlns:p14="http://schemas.microsoft.com/office/powerpoint/2010/main" val="3338797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the Symptoms </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6</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571676"/>
            <a:ext cx="7637319" cy="4130011"/>
          </a:xfrm>
        </p:spPr>
        <p:txBody>
          <a:bodyPr/>
          <a:lstStyle/>
          <a:p>
            <a:pPr marL="0" indent="0">
              <a:buFont typeface="Wingdings" pitchFamily="2" charset="2"/>
              <a:buNone/>
              <a:defRPr/>
            </a:pPr>
            <a:r>
              <a:rPr lang="en-US" sz="2400" b="1" dirty="0"/>
              <a:t>Heat cramps:</a:t>
            </a:r>
            <a:endParaRPr lang="en-US" sz="2400" dirty="0"/>
          </a:p>
          <a:p>
            <a:pPr>
              <a:buClrTx/>
              <a:buSzPct val="100000"/>
              <a:buFont typeface="Wingdings" pitchFamily="2" charset="2"/>
              <a:buChar char="§"/>
              <a:defRPr/>
            </a:pPr>
            <a:r>
              <a:rPr lang="en-US" sz="2400" b="1" dirty="0"/>
              <a:t>Symptoms: Painful spasms of leg, arm or abdominal muscles, heavy sweating, and thirst.</a:t>
            </a:r>
          </a:p>
          <a:p>
            <a:pPr>
              <a:buClrTx/>
              <a:buSzPct val="100000"/>
              <a:buFont typeface="Wingdings" pitchFamily="2" charset="2"/>
              <a:buChar char="§"/>
              <a:defRPr/>
            </a:pPr>
            <a:r>
              <a:rPr lang="en-US" sz="2400" b="1" dirty="0"/>
              <a:t>Causes: Typically occur during or after hard work or exercise and are caused by electrolyte deficiencies that result from extended periods of intense sweating.  </a:t>
            </a:r>
          </a:p>
        </p:txBody>
      </p:sp>
    </p:spTree>
    <p:extLst>
      <p:ext uri="{BB962C8B-B14F-4D97-AF65-F5344CB8AC3E}">
        <p14:creationId xmlns:p14="http://schemas.microsoft.com/office/powerpoint/2010/main" val="945950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the Symptoms </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7</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363994"/>
            <a:ext cx="7637319" cy="4130011"/>
          </a:xfrm>
        </p:spPr>
        <p:txBody>
          <a:bodyPr/>
          <a:lstStyle/>
          <a:p>
            <a:pPr marL="0" indent="0">
              <a:buClrTx/>
              <a:buSzPct val="100000"/>
              <a:buFont typeface="Wingdings" pitchFamily="2" charset="2"/>
              <a:buNone/>
              <a:defRPr/>
            </a:pPr>
            <a:r>
              <a:rPr lang="en-US" sz="2000" b="1" dirty="0"/>
              <a:t>Heat Exhaustion Symptoms: </a:t>
            </a:r>
          </a:p>
          <a:p>
            <a:pPr>
              <a:buClrTx/>
              <a:buSzPct val="100000"/>
              <a:buFont typeface="Wingdings" pitchFamily="2" charset="2"/>
              <a:buChar char="§"/>
              <a:defRPr/>
            </a:pPr>
            <a:r>
              <a:rPr lang="en-US" sz="2000" b="1" dirty="0"/>
              <a:t>Heavy sweating </a:t>
            </a:r>
          </a:p>
          <a:p>
            <a:pPr>
              <a:buClrTx/>
              <a:buSzPct val="100000"/>
              <a:buFont typeface="Wingdings" pitchFamily="2" charset="2"/>
              <a:buChar char="§"/>
              <a:defRPr/>
            </a:pPr>
            <a:r>
              <a:rPr lang="en-US" sz="2000" b="1" dirty="0"/>
              <a:t>Headache </a:t>
            </a:r>
          </a:p>
          <a:p>
            <a:pPr>
              <a:buClrTx/>
              <a:buSzPct val="100000"/>
              <a:buFont typeface="Wingdings" pitchFamily="2" charset="2"/>
              <a:buChar char="§"/>
              <a:defRPr/>
            </a:pPr>
            <a:r>
              <a:rPr lang="en-US" sz="2000" b="1" dirty="0"/>
              <a:t>Clumsiness, dizziness </a:t>
            </a:r>
          </a:p>
          <a:p>
            <a:pPr>
              <a:buClrTx/>
              <a:buSzPct val="100000"/>
              <a:buFont typeface="Wingdings" pitchFamily="2" charset="2"/>
              <a:buChar char="§"/>
              <a:defRPr/>
            </a:pPr>
            <a:r>
              <a:rPr lang="en-US" sz="2000" b="1" dirty="0"/>
              <a:t>Exhaustion, weakness </a:t>
            </a:r>
          </a:p>
          <a:p>
            <a:pPr>
              <a:buClrTx/>
              <a:buSzPct val="100000"/>
              <a:buFont typeface="Wingdings" pitchFamily="2" charset="2"/>
              <a:buChar char="§"/>
              <a:defRPr/>
            </a:pPr>
            <a:r>
              <a:rPr lang="en-US" sz="2000" b="1" dirty="0"/>
              <a:t>Irritability </a:t>
            </a:r>
          </a:p>
          <a:p>
            <a:pPr>
              <a:buClrTx/>
              <a:buSzPct val="100000"/>
              <a:buFont typeface="Wingdings" pitchFamily="2" charset="2"/>
              <a:buChar char="§"/>
              <a:defRPr/>
            </a:pPr>
            <a:r>
              <a:rPr lang="en-US" sz="2000" b="1" dirty="0"/>
              <a:t>Fainting/Light-headedness </a:t>
            </a:r>
          </a:p>
          <a:p>
            <a:pPr>
              <a:buClrTx/>
              <a:buSzPct val="100000"/>
              <a:buFont typeface="Wingdings" pitchFamily="2" charset="2"/>
              <a:buChar char="§"/>
              <a:defRPr/>
            </a:pPr>
            <a:r>
              <a:rPr lang="en-US" sz="2000" b="1" dirty="0"/>
              <a:t>Paleness </a:t>
            </a:r>
          </a:p>
          <a:p>
            <a:pPr>
              <a:buClrTx/>
              <a:buSzPct val="100000"/>
              <a:buFont typeface="Wingdings" pitchFamily="2" charset="2"/>
              <a:buChar char="§"/>
              <a:defRPr/>
            </a:pPr>
            <a:r>
              <a:rPr lang="en-US" sz="2000" b="1" dirty="0"/>
              <a:t>Nausea or vomiting</a:t>
            </a:r>
            <a:endParaRPr lang="en-US" sz="2400" b="1" dirty="0"/>
          </a:p>
        </p:txBody>
      </p:sp>
    </p:spTree>
    <p:extLst>
      <p:ext uri="{BB962C8B-B14F-4D97-AF65-F5344CB8AC3E}">
        <p14:creationId xmlns:p14="http://schemas.microsoft.com/office/powerpoint/2010/main" val="725133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the Symptoms </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8</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553204"/>
            <a:ext cx="7637319" cy="4130011"/>
          </a:xfrm>
        </p:spPr>
        <p:txBody>
          <a:bodyPr/>
          <a:lstStyle/>
          <a:p>
            <a:pPr marL="0" indent="0">
              <a:buFont typeface="Wingdings" pitchFamily="2" charset="2"/>
              <a:buNone/>
              <a:defRPr/>
            </a:pPr>
            <a:r>
              <a:rPr lang="en-US" sz="1900" b="1" dirty="0"/>
              <a:t>Heat Stroke Symptoms: </a:t>
            </a:r>
            <a:endParaRPr lang="en-US" sz="1900" dirty="0"/>
          </a:p>
          <a:p>
            <a:pPr>
              <a:buClrTx/>
              <a:buSzPct val="100000"/>
              <a:buFont typeface="Wingdings" pitchFamily="2" charset="2"/>
              <a:buChar char="§"/>
              <a:defRPr/>
            </a:pPr>
            <a:r>
              <a:rPr lang="en-US" sz="1900" b="1" dirty="0"/>
              <a:t>Sweating may or may not be present </a:t>
            </a:r>
          </a:p>
          <a:p>
            <a:pPr>
              <a:buClrTx/>
              <a:buSzPct val="100000"/>
              <a:buFont typeface="Wingdings" pitchFamily="2" charset="2"/>
              <a:buChar char="§"/>
              <a:defRPr/>
            </a:pPr>
            <a:r>
              <a:rPr lang="en-US" sz="1900" b="1" dirty="0"/>
              <a:t>Red or flushed, hot, dry skin </a:t>
            </a:r>
          </a:p>
          <a:p>
            <a:pPr>
              <a:buClrTx/>
              <a:buSzPct val="100000"/>
              <a:buFont typeface="Wingdings" pitchFamily="2" charset="2"/>
              <a:buChar char="§"/>
              <a:defRPr/>
            </a:pPr>
            <a:r>
              <a:rPr lang="en-US" sz="1900" b="1" dirty="0"/>
              <a:t>Confusion/Bizarre behavior </a:t>
            </a:r>
          </a:p>
          <a:p>
            <a:pPr>
              <a:buClrTx/>
              <a:buSzPct val="100000"/>
              <a:buFont typeface="Wingdings" pitchFamily="2" charset="2"/>
              <a:buChar char="§"/>
              <a:defRPr/>
            </a:pPr>
            <a:r>
              <a:rPr lang="en-US" sz="1900" b="1" dirty="0"/>
              <a:t>Collapse </a:t>
            </a:r>
          </a:p>
          <a:p>
            <a:pPr>
              <a:buClrTx/>
              <a:buSzPct val="100000"/>
              <a:buFont typeface="Wingdings" pitchFamily="2" charset="2"/>
              <a:buChar char="§"/>
              <a:defRPr/>
            </a:pPr>
            <a:r>
              <a:rPr lang="en-US" sz="1900" b="1" dirty="0"/>
              <a:t>Panting/Rapid breathing </a:t>
            </a:r>
          </a:p>
          <a:p>
            <a:pPr>
              <a:buClrTx/>
              <a:buSzPct val="100000"/>
              <a:buFont typeface="Wingdings" pitchFamily="2" charset="2"/>
              <a:buChar char="§"/>
              <a:defRPr/>
            </a:pPr>
            <a:r>
              <a:rPr lang="en-US" sz="1900" b="1" dirty="0"/>
              <a:t>Altered levels of consciousness </a:t>
            </a:r>
          </a:p>
          <a:p>
            <a:pPr>
              <a:buClrTx/>
              <a:buSzPct val="100000"/>
              <a:buFont typeface="Wingdings" pitchFamily="2" charset="2"/>
              <a:buChar char="§"/>
              <a:defRPr/>
            </a:pPr>
            <a:r>
              <a:rPr lang="en-US" sz="1900" b="1" dirty="0"/>
              <a:t>Rapid, weak pulse </a:t>
            </a:r>
          </a:p>
          <a:p>
            <a:pPr>
              <a:buClrTx/>
              <a:buSzPct val="100000"/>
              <a:buFont typeface="Wingdings" pitchFamily="2" charset="2"/>
              <a:buChar char="§"/>
              <a:defRPr/>
            </a:pPr>
            <a:r>
              <a:rPr lang="en-US" sz="1900" b="1" dirty="0"/>
              <a:t>Convulsions before or during cooling </a:t>
            </a:r>
          </a:p>
        </p:txBody>
      </p:sp>
    </p:spTree>
    <p:extLst>
      <p:ext uri="{BB962C8B-B14F-4D97-AF65-F5344CB8AC3E}">
        <p14:creationId xmlns:p14="http://schemas.microsoft.com/office/powerpoint/2010/main" val="3458851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0A547-589D-E41B-FE7C-F4CDFC6C99C9}"/>
              </a:ext>
            </a:extLst>
          </p:cNvPr>
          <p:cNvSpPr>
            <a:spLocks noGrp="1"/>
          </p:cNvSpPr>
          <p:nvPr>
            <p:ph type="title"/>
          </p:nvPr>
        </p:nvSpPr>
        <p:spPr>
          <a:xfrm>
            <a:off x="1057274" y="673456"/>
            <a:ext cx="7029450" cy="1048870"/>
          </a:xfrm>
        </p:spPr>
        <p:txBody>
          <a:bodyPr/>
          <a:lstStyle/>
          <a:p>
            <a:r>
              <a:rPr lang="en-US" altLang="en-US" b="1" dirty="0"/>
              <a:t>Know How to Respond</a:t>
            </a:r>
            <a:endParaRPr lang="en-US" dirty="0"/>
          </a:p>
        </p:txBody>
      </p:sp>
      <p:sp>
        <p:nvSpPr>
          <p:cNvPr id="4" name="Slide Number Placeholder 3">
            <a:extLst>
              <a:ext uri="{FF2B5EF4-FFF2-40B4-BE49-F238E27FC236}">
                <a16:creationId xmlns:a16="http://schemas.microsoft.com/office/drawing/2014/main" id="{73A2FF89-2397-0506-54A5-A98A976152D5}"/>
              </a:ext>
            </a:extLst>
          </p:cNvPr>
          <p:cNvSpPr>
            <a:spLocks noGrp="1"/>
          </p:cNvSpPr>
          <p:nvPr>
            <p:ph type="sldNum" sz="quarter" idx="4"/>
          </p:nvPr>
        </p:nvSpPr>
        <p:spPr/>
        <p:txBody>
          <a:bodyPr/>
          <a:lstStyle/>
          <a:p>
            <a:fld id="{AD14AFFE-38B1-F343-9B17-EAC29F05A00E}" type="slidenum">
              <a:rPr lang="en-US" smtClean="0"/>
              <a:pPr/>
              <a:t>9</a:t>
            </a:fld>
            <a:endParaRPr lang="en-US"/>
          </a:p>
        </p:txBody>
      </p:sp>
      <p:sp>
        <p:nvSpPr>
          <p:cNvPr id="5" name="Content Placeholder 4">
            <a:extLst>
              <a:ext uri="{FF2B5EF4-FFF2-40B4-BE49-F238E27FC236}">
                <a16:creationId xmlns:a16="http://schemas.microsoft.com/office/drawing/2014/main" id="{56F10C26-058C-2D9F-F45A-AED08394D11F}"/>
              </a:ext>
            </a:extLst>
          </p:cNvPr>
          <p:cNvSpPr>
            <a:spLocks noGrp="1"/>
          </p:cNvSpPr>
          <p:nvPr>
            <p:ph sz="quarter" idx="12"/>
          </p:nvPr>
        </p:nvSpPr>
        <p:spPr>
          <a:xfrm>
            <a:off x="753339" y="1553204"/>
            <a:ext cx="7637319" cy="4130011"/>
          </a:xfrm>
        </p:spPr>
        <p:txBody>
          <a:bodyPr/>
          <a:lstStyle/>
          <a:p>
            <a:pPr>
              <a:buClrTx/>
              <a:buSzPct val="100000"/>
              <a:buFont typeface="Wingdings" pitchFamily="2" charset="2"/>
              <a:buChar char="§"/>
            </a:pPr>
            <a:r>
              <a:rPr lang="en-US" altLang="en-US" sz="2100" b="1" dirty="0"/>
              <a:t>If Heat Stroke, call 911 immediately and transport as soon as possible. Heat stroke can be life threatening. </a:t>
            </a:r>
          </a:p>
          <a:p>
            <a:pPr>
              <a:buClrTx/>
              <a:buSzPct val="100000"/>
              <a:buFont typeface="Wingdings" pitchFamily="2" charset="2"/>
              <a:buChar char="§"/>
            </a:pPr>
            <a:r>
              <a:rPr lang="en-US" altLang="en-US" sz="2100" b="1" dirty="0"/>
              <a:t>Seconds count—cool the person rapidly using whatever methods you can. Consider a cool shower, spray cool water from a garden hose, apply a damp cloth. Continue monitoring the person until medical help arrives—stay with them. </a:t>
            </a:r>
          </a:p>
        </p:txBody>
      </p:sp>
    </p:spTree>
    <p:extLst>
      <p:ext uri="{BB962C8B-B14F-4D97-AF65-F5344CB8AC3E}">
        <p14:creationId xmlns:p14="http://schemas.microsoft.com/office/powerpoint/2010/main" val="293191076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7B6943-A4AA-4FF3-9E1B-76D3B458004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a463d050-d0ed-4b5a-a34c-0075d93dcf31"/>
    <ds:schemaRef ds:uri="http://www.w3.org/XML/1998/namespace"/>
    <ds:schemaRef ds:uri="http://purl.org/dc/dcmitype/"/>
  </ds:schemaRefs>
</ds:datastoreItem>
</file>

<file path=customXml/itemProps3.xml><?xml version="1.0" encoding="utf-8"?>
<ds:datastoreItem xmlns:ds="http://schemas.openxmlformats.org/officeDocument/2006/customXml" ds:itemID="{B80356C1-6E4D-4FC7-93AF-6E7D10F251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2271</TotalTime>
  <Words>668</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Helvetica</vt:lpstr>
      <vt:lpstr>Helvetica Neue</vt:lpstr>
      <vt:lpstr>Helvetica Neue Medium</vt:lpstr>
      <vt:lpstr>Wingdings</vt:lpstr>
      <vt:lpstr>1_Office Theme</vt:lpstr>
      <vt:lpstr>Heat Stress - Sedgwick Risk Services</vt:lpstr>
      <vt:lpstr>PowerPoint Presentation</vt:lpstr>
      <vt:lpstr>Factors leading to heat stress</vt:lpstr>
      <vt:lpstr>Facts about heat stress</vt:lpstr>
      <vt:lpstr>How the Body Copes with Heat </vt:lpstr>
      <vt:lpstr>Know the Symptoms </vt:lpstr>
      <vt:lpstr>Know the Symptoms </vt:lpstr>
      <vt:lpstr>Know the Symptoms </vt:lpstr>
      <vt:lpstr>Know How to Respond</vt:lpstr>
      <vt:lpstr>Know How to Respond</vt:lpstr>
      <vt:lpstr>Know How to Respond</vt:lpstr>
      <vt:lpstr>Questions?   Thank you</vt:lpstr>
      <vt:lpstr>PowerPoint Presentation</vt:lpstr>
    </vt:vector>
  </TitlesOfParts>
  <Company>Sedgwick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Graff, Bryan J.</cp:lastModifiedBy>
  <cp:revision>342</cp:revision>
  <dcterms:created xsi:type="dcterms:W3CDTF">2014-12-02T20:26:26Z</dcterms:created>
  <dcterms:modified xsi:type="dcterms:W3CDTF">2025-07-15T13:08:46Z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