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sldIdLst>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58"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dgwick"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DDC"/>
    <a:srgbClr val="E6E9E9"/>
    <a:srgbClr val="345279"/>
    <a:srgbClr val="15398C"/>
    <a:srgbClr val="4844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793" autoAdjust="0"/>
    <p:restoredTop sz="94558"/>
  </p:normalViewPr>
  <p:slideViewPr>
    <p:cSldViewPr snapToGrid="0">
      <p:cViewPr varScale="1">
        <p:scale>
          <a:sx n="97" d="100"/>
          <a:sy n="97" d="100"/>
        </p:scale>
        <p:origin x="-114" y="-17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3" d="100"/>
          <a:sy n="103" d="100"/>
        </p:scale>
        <p:origin x="-35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12F76-B312-44AE-84F0-8057986FA89A}" type="datetimeFigureOut">
              <a:rPr lang="en-US" smtClean="0"/>
              <a:t>3/17/2020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5E937B-AB7B-481B-A5C4-4F754F77DA4F}" type="slidenum">
              <a:rPr lang="en-US" smtClean="0"/>
              <a:t>‹#›</a:t>
            </a:fld>
            <a:endParaRPr lang="en-US"/>
          </a:p>
        </p:txBody>
      </p:sp>
    </p:spTree>
    <p:extLst>
      <p:ext uri="{BB962C8B-B14F-4D97-AF65-F5344CB8AC3E}">
        <p14:creationId xmlns:p14="http://schemas.microsoft.com/office/powerpoint/2010/main" val="163527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5E937B-AB7B-481B-A5C4-4F754F77DA4F}" type="slidenum">
              <a:rPr lang="en-US" smtClean="0"/>
              <a:t>1</a:t>
            </a:fld>
            <a:endParaRPr lang="en-US"/>
          </a:p>
        </p:txBody>
      </p:sp>
    </p:spTree>
    <p:extLst>
      <p:ext uri="{BB962C8B-B14F-4D97-AF65-F5344CB8AC3E}">
        <p14:creationId xmlns:p14="http://schemas.microsoft.com/office/powerpoint/2010/main" val="24735763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AA8F30EF-D008-0149-B7C2-6CDF6593264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Box 4">
            <a:extLst>
              <a:ext uri="{FF2B5EF4-FFF2-40B4-BE49-F238E27FC236}">
                <a16:creationId xmlns="" xmlns:a16="http://schemas.microsoft.com/office/drawing/2014/main"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lumMod val="50000"/>
                  </a:schemeClr>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 xmlns:a16="http://schemas.microsoft.com/office/drawing/2014/main"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grpSp>
        <p:nvGrpSpPr>
          <p:cNvPr id="10" name="Group 9">
            <a:extLst>
              <a:ext uri="{FF2B5EF4-FFF2-40B4-BE49-F238E27FC236}">
                <a16:creationId xmlns="" xmlns:a16="http://schemas.microsoft.com/office/drawing/2014/main" id="{5CEB735C-84C2-B34A-92EB-668908979A3B}"/>
              </a:ext>
            </a:extLst>
          </p:cNvPr>
          <p:cNvGrpSpPr/>
          <p:nvPr userDrawn="1"/>
        </p:nvGrpSpPr>
        <p:grpSpPr>
          <a:xfrm>
            <a:off x="5505553" y="1629046"/>
            <a:ext cx="1682116" cy="539120"/>
            <a:chOff x="6187452" y="569753"/>
            <a:chExt cx="1307166" cy="418948"/>
          </a:xfrm>
        </p:grpSpPr>
        <p:pic>
          <p:nvPicPr>
            <p:cNvPr id="11" name="Picture 10">
              <a:extLst>
                <a:ext uri="{FF2B5EF4-FFF2-40B4-BE49-F238E27FC236}">
                  <a16:creationId xmlns="" xmlns:a16="http://schemas.microsoft.com/office/drawing/2014/main" id="{F8905D8C-A5E0-BF4D-A4E8-75775D0A2D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87452" y="659546"/>
              <a:ext cx="1219466" cy="290596"/>
            </a:xfrm>
            <a:prstGeom prst="rect">
              <a:avLst/>
            </a:prstGeom>
          </p:spPr>
        </p:pic>
        <p:cxnSp>
          <p:nvCxnSpPr>
            <p:cNvPr id="12" name="Straight Connector 11">
              <a:extLst>
                <a:ext uri="{FF2B5EF4-FFF2-40B4-BE49-F238E27FC236}">
                  <a16:creationId xmlns="" xmlns:a16="http://schemas.microsoft.com/office/drawing/2014/main" id="{6560C015-7F04-BD44-83B0-755EBABDEA60}"/>
                </a:ext>
              </a:extLst>
            </p:cNvPr>
            <p:cNvCxnSpPr>
              <a:cxnSpLocks/>
            </p:cNvCxnSpPr>
            <p:nvPr/>
          </p:nvCxnSpPr>
          <p:spPr>
            <a:xfrm>
              <a:off x="7494617" y="569753"/>
              <a:ext cx="1" cy="418948"/>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1919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27AD2E4E-14B2-184E-9354-9B1AECA27C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Box 4">
            <a:extLst>
              <a:ext uri="{FF2B5EF4-FFF2-40B4-BE49-F238E27FC236}">
                <a16:creationId xmlns="" xmlns:a16="http://schemas.microsoft.com/office/drawing/2014/main"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 xmlns:a16="http://schemas.microsoft.com/office/drawing/2014/main"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cxnSp>
        <p:nvCxnSpPr>
          <p:cNvPr id="12" name="Straight Connector 11">
            <a:extLst>
              <a:ext uri="{FF2B5EF4-FFF2-40B4-BE49-F238E27FC236}">
                <a16:creationId xmlns="" xmlns:a16="http://schemas.microsoft.com/office/drawing/2014/main" id="{6560C015-7F04-BD44-83B0-755EBABDEA60}"/>
              </a:ext>
            </a:extLst>
          </p:cNvPr>
          <p:cNvCxnSpPr>
            <a:cxnSpLocks/>
          </p:cNvCxnSpPr>
          <p:nvPr/>
        </p:nvCxnSpPr>
        <p:spPr>
          <a:xfrm>
            <a:off x="7187669" y="1629046"/>
            <a:ext cx="1" cy="53912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 xmlns:a16="http://schemas.microsoft.com/office/drawing/2014/main" id="{70AD9C9F-A6D8-3C49-A93C-967F876440E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505396" y="1738630"/>
            <a:ext cx="1578030" cy="376041"/>
          </a:xfrm>
          <a:prstGeom prst="rect">
            <a:avLst/>
          </a:prstGeom>
        </p:spPr>
      </p:pic>
    </p:spTree>
    <p:extLst>
      <p:ext uri="{BB962C8B-B14F-4D97-AF65-F5344CB8AC3E}">
        <p14:creationId xmlns:p14="http://schemas.microsoft.com/office/powerpoint/2010/main" val="123695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8C351545-BF0A-2C40-AB70-30A2DCADCEC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Text Placeholder 10"/>
          <p:cNvSpPr>
            <a:spLocks noGrp="1"/>
          </p:cNvSpPr>
          <p:nvPr>
            <p:ph type="body" sz="quarter" idx="10"/>
          </p:nvPr>
        </p:nvSpPr>
        <p:spPr>
          <a:xfrm>
            <a:off x="492461" y="1175040"/>
            <a:ext cx="8199037" cy="4829760"/>
          </a:xfrm>
          <a:prstGeom prst="rect">
            <a:avLst/>
          </a:prstGeom>
        </p:spPr>
        <p:txBody>
          <a:bodyPr/>
          <a:lstStyle>
            <a:lvl1pPr>
              <a:buClr>
                <a:srgbClr val="118ACA"/>
              </a:buClr>
              <a:defRPr sz="2000" b="0">
                <a:solidFill>
                  <a:schemeClr val="tx1">
                    <a:lumMod val="85000"/>
                    <a:lumOff val="15000"/>
                  </a:schemeClr>
                </a:solidFill>
                <a:effectLst/>
                <a:latin typeface="+mn-lt"/>
                <a:cs typeface="Tahoma" pitchFamily="34" charset="0"/>
              </a:defRPr>
            </a:lvl1pPr>
            <a:lvl2pPr>
              <a:buClr>
                <a:srgbClr val="118ACA"/>
              </a:buClr>
              <a:defRPr sz="2000">
                <a:solidFill>
                  <a:schemeClr val="tx1">
                    <a:lumMod val="75000"/>
                    <a:lumOff val="25000"/>
                  </a:schemeClr>
                </a:solidFill>
                <a:latin typeface="+mn-lt"/>
                <a:cs typeface="Tahoma" pitchFamily="34" charset="0"/>
              </a:defRPr>
            </a:lvl2pPr>
            <a:lvl3pPr marL="1143000" indent="-228600">
              <a:buClr>
                <a:srgbClr val="118ACA"/>
              </a:buClr>
              <a:buFont typeface="Arial"/>
              <a:buChar char="•"/>
              <a:defRPr sz="1800">
                <a:solidFill>
                  <a:schemeClr val="tx1">
                    <a:lumMod val="75000"/>
                    <a:lumOff val="25000"/>
                  </a:schemeClr>
                </a:solidFill>
                <a:latin typeface="+mn-lt"/>
                <a:cs typeface="Tahoma" pitchFamily="34" charset="0"/>
              </a:defRPr>
            </a:lvl3pPr>
            <a:lvl4pPr marL="1600200" indent="-228600">
              <a:buClr>
                <a:srgbClr val="118ACA"/>
              </a:buClr>
              <a:buFont typeface="Arial"/>
              <a:buChar char="•"/>
              <a:defRPr sz="1800">
                <a:solidFill>
                  <a:schemeClr val="tx1">
                    <a:lumMod val="75000"/>
                    <a:lumOff val="25000"/>
                  </a:schemeClr>
                </a:solidFill>
                <a:latin typeface="+mn-lt"/>
                <a:cs typeface="Tahoma" pitchFamily="34" charset="0"/>
              </a:defRPr>
            </a:lvl4pPr>
            <a:lvl5pPr marL="2057400" indent="-228600">
              <a:buClr>
                <a:srgbClr val="118ACA"/>
              </a:buClr>
              <a:buFont typeface="Arial"/>
              <a:buChar char="•"/>
              <a:defRPr sz="1800">
                <a:solidFill>
                  <a:schemeClr val="tx1">
                    <a:lumMod val="75000"/>
                    <a:lumOff val="25000"/>
                  </a:schemeClr>
                </a:solidFill>
                <a:latin typeface="+mn-lt"/>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Box 4"/>
          <p:cNvSpPr txBox="1">
            <a:spLocks noChangeArrowheads="1"/>
          </p:cNvSpPr>
          <p:nvPr userDrawn="1"/>
        </p:nvSpPr>
        <p:spPr bwMode="auto">
          <a:xfrm>
            <a:off x="6193178" y="6683593"/>
            <a:ext cx="3142657"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
        <p:nvSpPr>
          <p:cNvPr id="2" name="Title 1"/>
          <p:cNvSpPr>
            <a:spLocks noGrp="1"/>
          </p:cNvSpPr>
          <p:nvPr>
            <p:ph type="title" hasCustomPrompt="1"/>
          </p:nvPr>
        </p:nvSpPr>
        <p:spPr>
          <a:xfrm>
            <a:off x="1726456" y="213360"/>
            <a:ext cx="8149586" cy="400440"/>
          </a:xfrm>
          <a:prstGeom prst="rect">
            <a:avLst/>
          </a:prstGeom>
        </p:spPr>
        <p:txBody>
          <a:bodyPr anchor="ctr">
            <a:noAutofit/>
          </a:bodyPr>
          <a:lstStyle>
            <a:lvl1pPr algn="l">
              <a:buFont typeface="Arial" pitchFamily="34" charset="0"/>
              <a:buNone/>
              <a:defRPr sz="2000" b="0" i="0" spc="0">
                <a:solidFill>
                  <a:schemeClr val="bg1"/>
                </a:solidFill>
                <a:effectLst>
                  <a:outerShdw blurRad="50800" dist="38100" dir="2700000" algn="tl" rotWithShape="0">
                    <a:prstClr val="black">
                      <a:alpha val="40000"/>
                    </a:prstClr>
                  </a:outerShdw>
                </a:effectLst>
                <a:latin typeface="Calibri Light"/>
                <a:cs typeface="Calibri Light"/>
              </a:defRPr>
            </a:lvl1pPr>
          </a:lstStyle>
          <a:p>
            <a:r>
              <a:rPr lang="en-US" dirty="0"/>
              <a:t>Click to edit master title style</a:t>
            </a:r>
          </a:p>
        </p:txBody>
      </p:sp>
      <p:sp>
        <p:nvSpPr>
          <p:cNvPr id="13" name="TextBox 12">
            <a:extLst>
              <a:ext uri="{FF2B5EF4-FFF2-40B4-BE49-F238E27FC236}">
                <a16:creationId xmlns="" xmlns:a16="http://schemas.microsoft.com/office/drawing/2014/main" id="{43028A58-30A7-654C-BB50-9C08EEB4FFF9}"/>
              </a:ext>
            </a:extLst>
          </p:cNvPr>
          <p:cNvSpPr txBox="1">
            <a:spLocks noChangeArrowheads="1"/>
          </p:cNvSpPr>
          <p:nvPr userDrawn="1"/>
        </p:nvSpPr>
        <p:spPr bwMode="auto">
          <a:xfrm>
            <a:off x="177415" y="6543743"/>
            <a:ext cx="643467" cy="261610"/>
          </a:xfrm>
          <a:prstGeom prst="rect">
            <a:avLst/>
          </a:prstGeom>
          <a:noFill/>
          <a:ln>
            <a:noFill/>
          </a:ln>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1A0A4BEF-8C68-4C7E-BC4F-FFEC64399D31}" type="slidenum">
              <a:rPr lang="en-US" sz="1100" b="1" smtClean="0">
                <a:solidFill>
                  <a:schemeClr val="bg1"/>
                </a:solidFill>
                <a:effectLst/>
                <a:latin typeface="Calibri" panose="020F0502020204030204" pitchFamily="34" charset="0"/>
                <a:cs typeface="Calibri" panose="020F0502020204030204" pitchFamily="34" charset="0"/>
              </a:rPr>
              <a:pPr algn="ctr" eaLnBrk="1" hangingPunct="1">
                <a:defRPr/>
              </a:pPr>
              <a:t>‹#›</a:t>
            </a:fld>
            <a:endParaRPr lang="en-US" sz="1400" b="1" dirty="0">
              <a:solidFill>
                <a:schemeClr val="bg1"/>
              </a:solidFill>
              <a:effectLst/>
              <a:latin typeface="Calibri" panose="020F0502020204030204" pitchFamily="34" charset="0"/>
              <a:cs typeface="Calibri" panose="020F0502020204030204" pitchFamily="34" charset="0"/>
            </a:endParaRPr>
          </a:p>
        </p:txBody>
      </p:sp>
      <p:sp>
        <p:nvSpPr>
          <p:cNvPr id="14" name="Text Box 4">
            <a:extLst>
              <a:ext uri="{FF2B5EF4-FFF2-40B4-BE49-F238E27FC236}">
                <a16:creationId xmlns="" xmlns:a16="http://schemas.microsoft.com/office/drawing/2014/main" id="{473B998B-7557-0E44-8993-636FC3799ECB}"/>
              </a:ext>
            </a:extLst>
          </p:cNvPr>
          <p:cNvSpPr txBox="1">
            <a:spLocks noChangeArrowheads="1"/>
          </p:cNvSpPr>
          <p:nvPr userDrawn="1"/>
        </p:nvSpPr>
        <p:spPr bwMode="auto">
          <a:xfrm>
            <a:off x="679462" y="6594754"/>
            <a:ext cx="3667956" cy="200055"/>
          </a:xfrm>
          <a:prstGeom prst="rect">
            <a:avLst/>
          </a:prstGeom>
          <a:noFill/>
          <a:ln w="9525">
            <a:noFill/>
            <a:miter lim="800000"/>
            <a:headEnd/>
            <a:tailEnd/>
          </a:ln>
          <a:effectLst/>
        </p:spPr>
        <p:txBody>
          <a:bodyPr wrap="square">
            <a:spAutoFit/>
          </a:bodyPr>
          <a:lstStyle/>
          <a:p>
            <a:pPr algn="l"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Tree>
    <p:extLst>
      <p:ext uri="{BB962C8B-B14F-4D97-AF65-F5344CB8AC3E}">
        <p14:creationId xmlns:p14="http://schemas.microsoft.com/office/powerpoint/2010/main" val="96093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Box 4"/>
          <p:cNvSpPr txBox="1">
            <a:spLocks noChangeArrowheads="1"/>
          </p:cNvSpPr>
          <p:nvPr userDrawn="1"/>
        </p:nvSpPr>
        <p:spPr bwMode="auto">
          <a:xfrm>
            <a:off x="351475" y="6606279"/>
            <a:ext cx="2652931"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Tree>
    <p:extLst>
      <p:ext uri="{BB962C8B-B14F-4D97-AF65-F5344CB8AC3E}">
        <p14:creationId xmlns:p14="http://schemas.microsoft.com/office/powerpoint/2010/main" val="400492676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1" r:id="rId3"/>
  </p:sldLayoutIdLst>
  <p:hf hdr="0" ftr="0" dt="0"/>
  <p:txStyles>
    <p:title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 xmlns:a16="http://schemas.microsoft.com/office/drawing/2014/main" id="{FFCECDE1-8527-6C43-ADCC-CCCC7BF92AFA}"/>
              </a:ext>
            </a:extLst>
          </p:cNvPr>
          <p:cNvSpPr>
            <a:spLocks noGrp="1"/>
          </p:cNvSpPr>
          <p:nvPr>
            <p:ph type="title"/>
          </p:nvPr>
        </p:nvSpPr>
        <p:spPr>
          <a:xfrm>
            <a:off x="-2516189" y="3994030"/>
            <a:ext cx="11445240" cy="2321101"/>
          </a:xfrm>
        </p:spPr>
        <p:txBody>
          <a:bodyPr/>
          <a:lstStyle/>
          <a:p>
            <a:r>
              <a:rPr lang="en-US" altLang="en-US" b="1" dirty="0">
                <a:solidFill>
                  <a:schemeClr val="tx1"/>
                </a:solidFill>
              </a:rPr>
              <a:t>Portable Ladder Safety</a:t>
            </a:r>
            <a:r>
              <a:rPr lang="en-US" altLang="en-US" b="1" dirty="0">
                <a:solidFill>
                  <a:schemeClr val="tx1"/>
                </a:solidFill>
              </a:rPr>
              <a:t/>
            </a:r>
            <a:br>
              <a:rPr lang="en-US" altLang="en-US" b="1" dirty="0">
                <a:solidFill>
                  <a:schemeClr val="tx1"/>
                </a:solidFill>
              </a:rPr>
            </a:br>
            <a:r>
              <a:rPr lang="en-US" altLang="en-US" b="1" dirty="0">
                <a:solidFill>
                  <a:schemeClr val="tx1"/>
                </a:solidFill>
              </a:rPr>
              <a:t>Sedgwick Risk </a:t>
            </a:r>
            <a:r>
              <a:rPr lang="en-US" altLang="en-US" b="1" dirty="0" smtClean="0">
                <a:solidFill>
                  <a:schemeClr val="tx1"/>
                </a:solidFill>
              </a:rPr>
              <a:t>Services</a:t>
            </a:r>
            <a:br>
              <a:rPr lang="en-US" altLang="en-US" b="1" dirty="0" smtClean="0">
                <a:solidFill>
                  <a:schemeClr val="tx1"/>
                </a:solidFill>
              </a:rPr>
            </a:br>
            <a:r>
              <a:rPr lang="en-US" altLang="en-US" sz="1800" dirty="0" smtClean="0">
                <a:solidFill>
                  <a:schemeClr val="tx2"/>
                </a:solidFill>
              </a:rPr>
              <a:t>Presented </a:t>
            </a:r>
            <a:r>
              <a:rPr lang="en-US" altLang="en-US" sz="1800" dirty="0">
                <a:solidFill>
                  <a:schemeClr val="tx2"/>
                </a:solidFill>
              </a:rPr>
              <a:t>by </a:t>
            </a:r>
            <a:br>
              <a:rPr lang="en-US" altLang="en-US" sz="1800" dirty="0">
                <a:solidFill>
                  <a:schemeClr val="tx2"/>
                </a:solidFill>
              </a:rPr>
            </a:br>
            <a:r>
              <a:rPr lang="en-US" altLang="en-US" b="1" dirty="0">
                <a:solidFill>
                  <a:schemeClr val="tx2"/>
                </a:solidFill>
              </a:rPr>
              <a:t>Sedgwick on behalf of ORM</a:t>
            </a:r>
            <a:r>
              <a:rPr lang="en-US" altLang="en-US" b="1" dirty="0"/>
              <a:t/>
            </a:r>
            <a:br>
              <a:rPr lang="en-US" altLang="en-US" b="1" dirty="0"/>
            </a:br>
            <a:r>
              <a:rPr lang="en-US" dirty="0">
                <a:solidFill>
                  <a:schemeClr val="tx1">
                    <a:lumMod val="50000"/>
                    <a:lumOff val="50000"/>
                  </a:schemeClr>
                </a:solidFill>
              </a:rPr>
              <a:t/>
            </a:r>
            <a:br>
              <a:rPr lang="en-US" dirty="0">
                <a:solidFill>
                  <a:schemeClr val="tx1">
                    <a:lumMod val="50000"/>
                    <a:lumOff val="50000"/>
                  </a:schemeClr>
                </a:solidFill>
              </a:rPr>
            </a:br>
            <a:r>
              <a:rPr lang="en-US" sz="2000" dirty="0" smtClean="0">
                <a:solidFill>
                  <a:schemeClr val="tx1">
                    <a:lumMod val="50000"/>
                    <a:lumOff val="50000"/>
                  </a:schemeClr>
                </a:solidFill>
              </a:rPr>
              <a:t>March 2020</a:t>
            </a:r>
            <a:endParaRPr lang="en-US" sz="2000" dirty="0">
              <a:solidFill>
                <a:schemeClr val="tx1">
                  <a:lumMod val="50000"/>
                  <a:lumOff val="50000"/>
                </a:schemeClr>
              </a:solidFill>
            </a:endParaRPr>
          </a:p>
        </p:txBody>
      </p:sp>
    </p:spTree>
    <p:extLst>
      <p:ext uri="{BB962C8B-B14F-4D97-AF65-F5344CB8AC3E}">
        <p14:creationId xmlns:p14="http://schemas.microsoft.com/office/powerpoint/2010/main" val="2844185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Ladder Inspection</a:t>
            </a:r>
            <a:endParaRPr lang="en-US" sz="2000" dirty="0">
              <a:effectLst/>
            </a:endParaRPr>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653845" y="852258"/>
            <a:ext cx="8055173" cy="4929110"/>
          </a:xfrm>
          <a:prstGeom prst="rect">
            <a:avLst/>
          </a:prstGeom>
          <a:noFill/>
        </p:spPr>
      </p:pic>
    </p:spTree>
    <p:extLst>
      <p:ext uri="{BB962C8B-B14F-4D97-AF65-F5344CB8AC3E}">
        <p14:creationId xmlns:p14="http://schemas.microsoft.com/office/powerpoint/2010/main" val="375127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None/>
              <a:defRPr/>
            </a:pPr>
            <a:r>
              <a:rPr lang="en-US" sz="3200" b="1" dirty="0"/>
              <a:t>Ladder set up and placement:</a:t>
            </a:r>
          </a:p>
          <a:p>
            <a:pPr marL="0" indent="0">
              <a:spcBef>
                <a:spcPts val="0"/>
              </a:spcBef>
              <a:buNone/>
              <a:defRPr/>
            </a:pPr>
            <a:endParaRPr lang="en-US" sz="1100" b="1" dirty="0"/>
          </a:p>
          <a:p>
            <a:pPr>
              <a:lnSpc>
                <a:spcPct val="90000"/>
              </a:lnSpc>
              <a:buClrTx/>
              <a:buSzPct val="100000"/>
              <a:buFont typeface="Wingdings" pitchFamily="2" charset="2"/>
              <a:buChar char="§"/>
              <a:defRPr/>
            </a:pPr>
            <a:r>
              <a:rPr lang="en-US" sz="2800" b="1" dirty="0"/>
              <a:t>Use only on stable and level surfaces.</a:t>
            </a:r>
          </a:p>
          <a:p>
            <a:pPr>
              <a:lnSpc>
                <a:spcPct val="90000"/>
              </a:lnSpc>
              <a:buClrTx/>
              <a:buSzPct val="100000"/>
              <a:buFont typeface="Wingdings" pitchFamily="2" charset="2"/>
              <a:buChar char="§"/>
              <a:defRPr/>
            </a:pPr>
            <a:r>
              <a:rPr lang="en-US" sz="2800" b="1" dirty="0"/>
              <a:t>If the work must be done on uneven terrain, on a slope or during adverse weather conditions:</a:t>
            </a:r>
          </a:p>
          <a:p>
            <a:pPr marL="742950" lvl="2" indent="-342900">
              <a:lnSpc>
                <a:spcPct val="90000"/>
              </a:lnSpc>
              <a:buClrTx/>
              <a:buSzPct val="100000"/>
              <a:buFont typeface="Wingdings" pitchFamily="2" charset="2"/>
              <a:buChar char="§"/>
              <a:defRPr/>
            </a:pPr>
            <a:r>
              <a:rPr lang="en-US" sz="2400" b="1" dirty="0"/>
              <a:t>Secure the ladder’s top and bottom.</a:t>
            </a:r>
          </a:p>
          <a:p>
            <a:pPr marL="742950" lvl="2" indent="-342900">
              <a:lnSpc>
                <a:spcPct val="90000"/>
              </a:lnSpc>
              <a:buClrTx/>
              <a:buSzPct val="100000"/>
              <a:buFont typeface="Wingdings" pitchFamily="2" charset="2"/>
              <a:buChar char="§"/>
              <a:defRPr/>
            </a:pPr>
            <a:r>
              <a:rPr lang="en-US" sz="2400" b="1" dirty="0"/>
              <a:t>Assure that the feet are slip-resistant. </a:t>
            </a:r>
          </a:p>
          <a:p>
            <a:pPr marL="742950" lvl="2" indent="-342900">
              <a:lnSpc>
                <a:spcPct val="90000"/>
              </a:lnSpc>
              <a:buClrTx/>
              <a:buSzPct val="100000"/>
              <a:buFont typeface="Wingdings" pitchFamily="2" charset="2"/>
              <a:buChar char="§"/>
              <a:defRPr/>
            </a:pPr>
            <a:r>
              <a:rPr lang="en-US" sz="2400" b="1" dirty="0"/>
              <a:t>Use a ladder wedge or other means to stabilize the feet of the ladder from slipping, sinking, or blowing over.</a:t>
            </a:r>
            <a:endParaRPr lang="en-US" sz="2400" dirty="0">
              <a:solidFill>
                <a:schemeClr val="accent4"/>
              </a:solidFill>
            </a:endParaRPr>
          </a:p>
          <a:p>
            <a:pPr>
              <a:lnSpc>
                <a:spcPct val="90000"/>
              </a:lnSpc>
              <a:buClrTx/>
              <a:buSzPct val="100000"/>
              <a:buFont typeface="Wingdings" pitchFamily="2" charset="2"/>
              <a:buChar char="§"/>
              <a:defRPr/>
            </a:pPr>
            <a:r>
              <a:rPr lang="en-US" sz="2800" b="1" dirty="0"/>
              <a:t>Avoid electrical hazards: Do not use a metal ladder near any energized electrical equipment.</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Placement</a:t>
            </a:r>
            <a:endParaRPr lang="en-US" sz="2000" dirty="0">
              <a:effectLst/>
            </a:endParaRPr>
          </a:p>
        </p:txBody>
      </p:sp>
    </p:spTree>
    <p:extLst>
      <p:ext uri="{BB962C8B-B14F-4D97-AF65-F5344CB8AC3E}">
        <p14:creationId xmlns:p14="http://schemas.microsoft.com/office/powerpoint/2010/main" val="3161591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None/>
              <a:defRPr/>
            </a:pPr>
            <a:r>
              <a:rPr lang="en-US" sz="2800" b="1" dirty="0"/>
              <a:t>Ladder set up and placement (continued):</a:t>
            </a:r>
          </a:p>
          <a:p>
            <a:pPr marL="0" indent="0">
              <a:spcBef>
                <a:spcPts val="0"/>
              </a:spcBef>
              <a:buNone/>
              <a:defRPr/>
            </a:pPr>
            <a:endParaRPr lang="en-US" sz="1100" b="1" dirty="0"/>
          </a:p>
          <a:p>
            <a:pPr>
              <a:lnSpc>
                <a:spcPct val="90000"/>
              </a:lnSpc>
              <a:buClrTx/>
              <a:buSzPct val="100000"/>
              <a:buFont typeface="Wingdings" pitchFamily="2" charset="2"/>
              <a:buChar char="§"/>
              <a:defRPr/>
            </a:pPr>
            <a:r>
              <a:rPr lang="en-US" altLang="en-US" sz="2800" b="1" dirty="0"/>
              <a:t>Do not tie two ladders together to make them longer.</a:t>
            </a:r>
          </a:p>
          <a:p>
            <a:pPr>
              <a:lnSpc>
                <a:spcPct val="90000"/>
              </a:lnSpc>
              <a:buClrTx/>
              <a:buSzPct val="100000"/>
              <a:buFont typeface="Wingdings" pitchFamily="2" charset="2"/>
              <a:buChar char="§"/>
              <a:defRPr/>
            </a:pPr>
            <a:r>
              <a:rPr lang="en-US" altLang="en-US" sz="2800" b="1" dirty="0"/>
              <a:t>If two ladders are needed to reach a height, separate them with a platform or landing between ladders.</a:t>
            </a:r>
          </a:p>
          <a:p>
            <a:pPr>
              <a:lnSpc>
                <a:spcPct val="90000"/>
              </a:lnSpc>
              <a:buClrTx/>
              <a:buSzPct val="100000"/>
              <a:buFont typeface="Wingdings" pitchFamily="2" charset="2"/>
              <a:buChar char="§"/>
              <a:defRPr/>
            </a:pPr>
            <a:r>
              <a:rPr lang="en-US" altLang="en-US" sz="2800" b="1" dirty="0"/>
              <a:t>Do not boost or make a ladder taller by placing it on boxes or other surfaces.</a:t>
            </a:r>
          </a:p>
          <a:p>
            <a:pPr>
              <a:lnSpc>
                <a:spcPct val="90000"/>
              </a:lnSpc>
              <a:buClrTx/>
              <a:buSzPct val="100000"/>
              <a:buFont typeface="Wingdings" pitchFamily="2" charset="2"/>
              <a:buChar char="§"/>
              <a:defRPr/>
            </a:pPr>
            <a:r>
              <a:rPr lang="en-US" altLang="en-US" sz="2800" b="1" dirty="0"/>
              <a:t>Do not use ladders as scaffolds.</a:t>
            </a:r>
          </a:p>
          <a:p>
            <a:pPr marL="0" indent="0">
              <a:buNone/>
            </a:pPr>
            <a:endParaRPr lang="en-US" sz="1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Placement</a:t>
            </a:r>
            <a:endParaRPr lang="en-US" sz="2000" dirty="0">
              <a:effectLst/>
            </a:endParaRPr>
          </a:p>
        </p:txBody>
      </p:sp>
    </p:spTree>
    <p:extLst>
      <p:ext uri="{BB962C8B-B14F-4D97-AF65-F5344CB8AC3E}">
        <p14:creationId xmlns:p14="http://schemas.microsoft.com/office/powerpoint/2010/main" val="2052259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None/>
              <a:defRPr/>
            </a:pPr>
            <a:r>
              <a:rPr lang="en-US" sz="2800" b="1" dirty="0"/>
              <a:t>Be aware of your surrounding area:</a:t>
            </a:r>
          </a:p>
          <a:p>
            <a:pPr marL="0" indent="0">
              <a:spcBef>
                <a:spcPts val="0"/>
              </a:spcBef>
              <a:buNone/>
              <a:defRPr/>
            </a:pPr>
            <a:endParaRPr lang="en-US" sz="1100" b="1" dirty="0"/>
          </a:p>
          <a:p>
            <a:pPr>
              <a:lnSpc>
                <a:spcPct val="90000"/>
              </a:lnSpc>
              <a:buClrTx/>
              <a:buSzPct val="100000"/>
              <a:buFont typeface="Wingdings" pitchFamily="2" charset="2"/>
              <a:buChar char="§"/>
              <a:defRPr/>
            </a:pPr>
            <a:r>
              <a:rPr lang="en-US" sz="2800" b="1" dirty="0"/>
              <a:t>Ladders must not be placed in front of doors that open toward the ladder unless the door is blocked open, locked, or guarded. </a:t>
            </a:r>
          </a:p>
          <a:p>
            <a:pPr>
              <a:lnSpc>
                <a:spcPct val="90000"/>
              </a:lnSpc>
              <a:buClrTx/>
              <a:buSzPct val="100000"/>
              <a:buFont typeface="Wingdings" pitchFamily="2" charset="2"/>
              <a:buChar char="§"/>
              <a:defRPr/>
            </a:pPr>
            <a:r>
              <a:rPr lang="en-US" sz="2800" b="1" dirty="0"/>
              <a:t>Mark and control all access ways to prevent exposure to other personnel in the area.</a:t>
            </a:r>
          </a:p>
          <a:p>
            <a:pPr>
              <a:lnSpc>
                <a:spcPct val="90000"/>
              </a:lnSpc>
              <a:buClrTx/>
              <a:buSzPct val="100000"/>
              <a:buFont typeface="Wingdings" pitchFamily="2" charset="2"/>
              <a:buChar char="§"/>
              <a:defRPr/>
            </a:pPr>
            <a:r>
              <a:rPr lang="en-US" sz="2800" b="1" dirty="0"/>
              <a:t>Keep the areas around the top and bottom of ladders clear of tools and debris.</a:t>
            </a:r>
          </a:p>
          <a:p>
            <a:pPr>
              <a:lnSpc>
                <a:spcPct val="90000"/>
              </a:lnSpc>
              <a:buClrTx/>
              <a:buSzPct val="100000"/>
              <a:buFont typeface="Wingdings" pitchFamily="2" charset="2"/>
              <a:buChar char="§"/>
              <a:defRPr/>
            </a:pPr>
            <a:r>
              <a:rPr lang="en-US" sz="2800" b="1" dirty="0"/>
              <a:t>Restrict the area to prevent injury to others. </a:t>
            </a:r>
          </a:p>
          <a:p>
            <a:pPr marL="0" indent="0">
              <a:buNone/>
            </a:pPr>
            <a:endParaRPr lang="en-US" sz="1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Placement</a:t>
            </a:r>
            <a:endParaRPr lang="en-US" sz="2000" dirty="0">
              <a:effectLst/>
            </a:endParaRPr>
          </a:p>
        </p:txBody>
      </p:sp>
    </p:spTree>
    <p:extLst>
      <p:ext uri="{BB962C8B-B14F-4D97-AF65-F5344CB8AC3E}">
        <p14:creationId xmlns:p14="http://schemas.microsoft.com/office/powerpoint/2010/main" val="364553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None/>
              <a:defRPr/>
            </a:pPr>
            <a:r>
              <a:rPr lang="en-US" sz="2800" b="1" dirty="0"/>
              <a:t>If the area is not secure:</a:t>
            </a:r>
          </a:p>
          <a:p>
            <a:pPr marL="0" indent="0">
              <a:spcBef>
                <a:spcPts val="0"/>
              </a:spcBef>
              <a:buNone/>
              <a:defRPr/>
            </a:pPr>
            <a:endParaRPr lang="en-US" sz="1100" b="1" dirty="0"/>
          </a:p>
          <a:p>
            <a:pPr>
              <a:lnSpc>
                <a:spcPct val="90000"/>
              </a:lnSpc>
              <a:buClrTx/>
              <a:buSzPct val="100000"/>
              <a:buFont typeface="Wingdings" pitchFamily="2" charset="2"/>
              <a:buChar char="§"/>
              <a:defRPr/>
            </a:pPr>
            <a:r>
              <a:rPr lang="en-US" sz="2800" b="1" dirty="0"/>
              <a:t>Have someone hold the ladder or guard the base at all times.</a:t>
            </a:r>
          </a:p>
          <a:p>
            <a:pPr>
              <a:lnSpc>
                <a:spcPct val="90000"/>
              </a:lnSpc>
              <a:buClrTx/>
              <a:buSzPct val="100000"/>
              <a:buFont typeface="Wingdings" pitchFamily="2" charset="2"/>
              <a:buChar char="§"/>
              <a:defRPr/>
            </a:pPr>
            <a:r>
              <a:rPr lang="en-US" sz="2800" b="1" dirty="0"/>
              <a:t>Barricade off the section to prohibit any activity at the base.</a:t>
            </a:r>
          </a:p>
          <a:p>
            <a:pPr>
              <a:lnSpc>
                <a:spcPct val="90000"/>
              </a:lnSpc>
              <a:buClrTx/>
              <a:buSzPct val="100000"/>
              <a:buFont typeface="Wingdings" pitchFamily="2" charset="2"/>
              <a:buChar char="§"/>
              <a:defRPr/>
            </a:pPr>
            <a:r>
              <a:rPr lang="en-US" sz="2800" b="1" dirty="0"/>
              <a:t>Anchor non-self-supporting ladders at the base and top to fixed points to prevent the ladder from falling or moving. It is best practices to anchor these ladders even if the area is secure.</a:t>
            </a:r>
          </a:p>
          <a:p>
            <a:pPr marL="0" indent="0">
              <a:buNone/>
            </a:pPr>
            <a:endParaRPr lang="en-US" sz="1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Placement</a:t>
            </a:r>
            <a:endParaRPr lang="en-US" sz="2000" dirty="0">
              <a:effectLst/>
            </a:endParaRPr>
          </a:p>
        </p:txBody>
      </p:sp>
    </p:spTree>
    <p:extLst>
      <p:ext uri="{BB962C8B-B14F-4D97-AF65-F5344CB8AC3E}">
        <p14:creationId xmlns:p14="http://schemas.microsoft.com/office/powerpoint/2010/main" val="2438404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None/>
              <a:defRPr/>
            </a:pPr>
            <a:r>
              <a:rPr lang="en-US" sz="3200" b="1" dirty="0"/>
              <a:t>Guidelines for extension ladders:</a:t>
            </a:r>
          </a:p>
          <a:p>
            <a:pPr marL="0" indent="0">
              <a:spcBef>
                <a:spcPts val="0"/>
              </a:spcBef>
              <a:buNone/>
              <a:defRPr/>
            </a:pPr>
            <a:endParaRPr lang="en-US" sz="1100" b="1" dirty="0"/>
          </a:p>
          <a:p>
            <a:pPr>
              <a:lnSpc>
                <a:spcPct val="90000"/>
              </a:lnSpc>
              <a:buClrTx/>
              <a:buSzPct val="100000"/>
              <a:buFont typeface="Wingdings" pitchFamily="2" charset="2"/>
              <a:buChar char="§"/>
              <a:defRPr/>
            </a:pPr>
            <a:r>
              <a:rPr lang="en-US" sz="2800" b="1" dirty="0"/>
              <a:t>The proper angle for setup:</a:t>
            </a:r>
          </a:p>
          <a:p>
            <a:pPr marL="349250" indent="-285750">
              <a:spcBef>
                <a:spcPct val="0"/>
              </a:spcBef>
              <a:buClr>
                <a:srgbClr val="000000"/>
              </a:buClr>
              <a:defRPr/>
            </a:pPr>
            <a:endParaRPr lang="en-US" sz="800" dirty="0">
              <a:solidFill>
                <a:schemeClr val="tx2"/>
              </a:solidFill>
            </a:endParaRPr>
          </a:p>
          <a:p>
            <a:pPr marL="742950" lvl="2" indent="-342900">
              <a:lnSpc>
                <a:spcPct val="90000"/>
              </a:lnSpc>
              <a:buClrTx/>
              <a:buSzPct val="100000"/>
              <a:buFont typeface="Wingdings" pitchFamily="2" charset="2"/>
              <a:buChar char="§"/>
              <a:defRPr/>
            </a:pPr>
            <a:r>
              <a:rPr lang="en-US" sz="2400" b="1" dirty="0"/>
              <a:t>Place the base one-fourth the working length of the ladder away from the wall or vertical surface. </a:t>
            </a:r>
            <a:endParaRPr lang="en-US" sz="1600" dirty="0">
              <a:solidFill>
                <a:schemeClr val="tx2"/>
              </a:solidFill>
            </a:endParaRPr>
          </a:p>
          <a:p>
            <a:pPr>
              <a:lnSpc>
                <a:spcPct val="90000"/>
              </a:lnSpc>
              <a:buClrTx/>
              <a:buSzPct val="100000"/>
              <a:buFont typeface="Wingdings" pitchFamily="2" charset="2"/>
              <a:buChar char="§"/>
              <a:defRPr/>
            </a:pPr>
            <a:r>
              <a:rPr lang="en-US" sz="2800" b="1" dirty="0"/>
              <a:t>When the ladder is used to access an elevated area:</a:t>
            </a:r>
            <a:endParaRPr lang="en-US" sz="800" dirty="0">
              <a:solidFill>
                <a:schemeClr val="tx2"/>
              </a:solidFill>
            </a:endParaRPr>
          </a:p>
          <a:p>
            <a:pPr marL="742950" lvl="2" indent="-342900">
              <a:lnSpc>
                <a:spcPct val="90000"/>
              </a:lnSpc>
              <a:buClrTx/>
              <a:buSzPct val="100000"/>
              <a:buFont typeface="Wingdings" pitchFamily="2" charset="2"/>
              <a:buChar char="§"/>
              <a:defRPr/>
            </a:pPr>
            <a:r>
              <a:rPr lang="en-US" sz="2400" b="1" dirty="0"/>
              <a:t>The side rails must extend at least 3 feet above the upper support.</a:t>
            </a:r>
          </a:p>
          <a:p>
            <a:pPr marL="742950" lvl="2" indent="-342900">
              <a:lnSpc>
                <a:spcPct val="90000"/>
              </a:lnSpc>
              <a:buClrTx/>
              <a:buSzPct val="100000"/>
              <a:buFont typeface="Wingdings" pitchFamily="2" charset="2"/>
              <a:buChar char="§"/>
              <a:defRPr/>
            </a:pPr>
            <a:r>
              <a:rPr lang="en-US" sz="2400" b="1" dirty="0"/>
              <a:t>Top rails must be level and equally supported on upper surface.</a:t>
            </a:r>
          </a:p>
          <a:p>
            <a:pPr marL="742950" lvl="2" indent="-342900">
              <a:lnSpc>
                <a:spcPct val="90000"/>
              </a:lnSpc>
              <a:buClrTx/>
              <a:buSzPct val="100000"/>
              <a:buFont typeface="Wingdings" pitchFamily="2" charset="2"/>
              <a:buChar char="§"/>
              <a:defRPr/>
            </a:pPr>
            <a:r>
              <a:rPr lang="en-US" sz="2400" b="1" dirty="0"/>
              <a:t>If this cannot be done, use a grab rail or grasping device to assist people in getting on and off the ladder.</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Placement</a:t>
            </a:r>
            <a:endParaRPr lang="en-US" sz="2000" dirty="0">
              <a:effectLst/>
            </a:endParaRPr>
          </a:p>
        </p:txBody>
      </p:sp>
    </p:spTree>
    <p:extLst>
      <p:ext uri="{BB962C8B-B14F-4D97-AF65-F5344CB8AC3E}">
        <p14:creationId xmlns:p14="http://schemas.microsoft.com/office/powerpoint/2010/main" val="263357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None/>
              <a:defRPr/>
            </a:pPr>
            <a:r>
              <a:rPr lang="en-US" sz="3200" b="1" dirty="0"/>
              <a:t>Climbing or descending ladders:</a:t>
            </a:r>
          </a:p>
          <a:p>
            <a:pPr marL="0" indent="0">
              <a:spcBef>
                <a:spcPts val="0"/>
              </a:spcBef>
              <a:buNone/>
              <a:defRPr/>
            </a:pPr>
            <a:endParaRPr lang="en-US" sz="1100" b="1" dirty="0"/>
          </a:p>
          <a:p>
            <a:pPr>
              <a:lnSpc>
                <a:spcPct val="90000"/>
              </a:lnSpc>
              <a:buClrTx/>
              <a:buSzPct val="100000"/>
              <a:buFont typeface="Wingdings" pitchFamily="2" charset="2"/>
              <a:buChar char="§"/>
              <a:defRPr/>
            </a:pPr>
            <a:r>
              <a:rPr lang="en-US" sz="3200" b="1" dirty="0"/>
              <a:t>Never lean out past the side rails of the ladder (beyond the sternum of your chest) to extend your reach. </a:t>
            </a:r>
          </a:p>
          <a:p>
            <a:pPr>
              <a:lnSpc>
                <a:spcPct val="90000"/>
              </a:lnSpc>
              <a:buClrTx/>
              <a:buSzPct val="100000"/>
              <a:buFont typeface="Wingdings" pitchFamily="2" charset="2"/>
              <a:buChar char="§"/>
              <a:defRPr/>
            </a:pPr>
            <a:r>
              <a:rPr lang="en-US" sz="3200" b="1" dirty="0"/>
              <a:t>Face the ladder when climbing up or down.</a:t>
            </a:r>
          </a:p>
          <a:p>
            <a:pPr>
              <a:lnSpc>
                <a:spcPct val="90000"/>
              </a:lnSpc>
              <a:buClrTx/>
              <a:buSzPct val="100000"/>
              <a:buFont typeface="Wingdings" pitchFamily="2" charset="2"/>
              <a:buChar char="§"/>
              <a:defRPr/>
            </a:pPr>
            <a:r>
              <a:rPr lang="en-US" sz="3200" b="1" dirty="0"/>
              <a:t>Only one person is to be on a ladder at a time.</a:t>
            </a:r>
          </a:p>
          <a:p>
            <a:pPr>
              <a:lnSpc>
                <a:spcPct val="90000"/>
              </a:lnSpc>
              <a:buClrTx/>
              <a:buSzPct val="100000"/>
              <a:buFont typeface="Wingdings" pitchFamily="2" charset="2"/>
              <a:buChar char="§"/>
              <a:defRPr/>
            </a:pPr>
            <a:r>
              <a:rPr lang="en-US" sz="3200" b="1" dirty="0"/>
              <a:t>Do not jump down off a ladder.</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Use</a:t>
            </a:r>
            <a:endParaRPr lang="en-US" sz="2000" dirty="0">
              <a:effectLst/>
            </a:endParaRPr>
          </a:p>
        </p:txBody>
      </p:sp>
    </p:spTree>
    <p:extLst>
      <p:ext uri="{BB962C8B-B14F-4D97-AF65-F5344CB8AC3E}">
        <p14:creationId xmlns:p14="http://schemas.microsoft.com/office/powerpoint/2010/main" val="3274380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None/>
              <a:defRPr/>
            </a:pPr>
            <a:r>
              <a:rPr lang="en-US" sz="3200" b="1" dirty="0"/>
              <a:t>Use a three-point-contact system:</a:t>
            </a:r>
            <a:br>
              <a:rPr lang="en-US" sz="3200" b="1" dirty="0"/>
            </a:br>
            <a:endParaRPr lang="en-US" sz="1100" b="1" dirty="0"/>
          </a:p>
          <a:p>
            <a:pPr>
              <a:lnSpc>
                <a:spcPct val="90000"/>
              </a:lnSpc>
              <a:buClrTx/>
              <a:buSzPct val="100000"/>
              <a:buFont typeface="Wingdings" pitchFamily="2" charset="2"/>
              <a:buChar char="§"/>
              <a:defRPr/>
            </a:pPr>
            <a:r>
              <a:rPr lang="en-US" sz="3200" b="1" dirty="0"/>
              <a:t>Keep hands free when ascending and descending the ladder to maintain a three-point-contact.</a:t>
            </a:r>
          </a:p>
          <a:p>
            <a:pPr>
              <a:lnSpc>
                <a:spcPct val="90000"/>
              </a:lnSpc>
              <a:buClrTx/>
              <a:buSzPct val="100000"/>
              <a:buFont typeface="Wingdings" pitchFamily="2" charset="2"/>
              <a:buChar char="§"/>
              <a:defRPr/>
            </a:pPr>
            <a:r>
              <a:rPr lang="en-US" sz="3200" b="1" dirty="0"/>
              <a:t>Do not carry loads.</a:t>
            </a:r>
          </a:p>
          <a:p>
            <a:pPr>
              <a:lnSpc>
                <a:spcPct val="90000"/>
              </a:lnSpc>
              <a:buClrTx/>
              <a:buSzPct val="100000"/>
              <a:buFont typeface="Wingdings" pitchFamily="2" charset="2"/>
              <a:buChar char="§"/>
              <a:defRPr/>
            </a:pPr>
            <a:r>
              <a:rPr lang="en-US" sz="3200" b="1" dirty="0"/>
              <a:t>Tools and other objects must be pulled up or lowered using a hand-line, or secured on a tool-belt.</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Use</a:t>
            </a:r>
            <a:endParaRPr lang="en-US" sz="2000" dirty="0">
              <a:effectLst/>
            </a:endParaRPr>
          </a:p>
        </p:txBody>
      </p:sp>
    </p:spTree>
    <p:extLst>
      <p:ext uri="{BB962C8B-B14F-4D97-AF65-F5344CB8AC3E}">
        <p14:creationId xmlns:p14="http://schemas.microsoft.com/office/powerpoint/2010/main" val="3973760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None/>
              <a:defRPr/>
            </a:pPr>
            <a:r>
              <a:rPr lang="en-US" sz="3200" b="1" dirty="0"/>
              <a:t>Working on ladders:</a:t>
            </a:r>
          </a:p>
          <a:p>
            <a:pPr marL="0" indent="0">
              <a:spcBef>
                <a:spcPts val="0"/>
              </a:spcBef>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2800" b="1" dirty="0"/>
              <a:t>Portable ladders are designed for temporary access only and not permitted as a permanent work surface.</a:t>
            </a:r>
          </a:p>
          <a:p>
            <a:pPr marL="742950" lvl="2" indent="-342900">
              <a:lnSpc>
                <a:spcPct val="90000"/>
              </a:lnSpc>
              <a:buClrTx/>
              <a:buSzPct val="100000"/>
              <a:buFont typeface="Wingdings" pitchFamily="2" charset="2"/>
              <a:buChar char="§"/>
              <a:defRPr/>
            </a:pPr>
            <a:r>
              <a:rPr lang="en-US" sz="2400" b="1" dirty="0"/>
              <a:t>Set scaffolding or use other suitable and safe work structures for extended work at elevated levels.</a:t>
            </a:r>
          </a:p>
          <a:p>
            <a:pPr>
              <a:lnSpc>
                <a:spcPct val="90000"/>
              </a:lnSpc>
              <a:buClrTx/>
              <a:buSzPct val="100000"/>
              <a:buFont typeface="Wingdings" pitchFamily="2" charset="2"/>
              <a:buChar char="§"/>
              <a:defRPr/>
            </a:pPr>
            <a:r>
              <a:rPr lang="en-US" sz="2800" b="1" dirty="0"/>
              <a:t>Do not put one foot on the ladder and the other on an adjacent surface or object. </a:t>
            </a:r>
          </a:p>
          <a:p>
            <a:pPr>
              <a:lnSpc>
                <a:spcPct val="90000"/>
              </a:lnSpc>
              <a:buClrTx/>
              <a:buSzPct val="100000"/>
              <a:buFont typeface="Wingdings" pitchFamily="2" charset="2"/>
              <a:buChar char="§"/>
              <a:defRPr/>
            </a:pPr>
            <a:r>
              <a:rPr lang="en-US" sz="2800" b="1" dirty="0"/>
              <a:t>Do not move or shift a ladder with a person on it. </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Use</a:t>
            </a:r>
            <a:endParaRPr lang="en-US" sz="2000" dirty="0">
              <a:effectLst/>
            </a:endParaRPr>
          </a:p>
        </p:txBody>
      </p:sp>
    </p:spTree>
    <p:extLst>
      <p:ext uri="{BB962C8B-B14F-4D97-AF65-F5344CB8AC3E}">
        <p14:creationId xmlns:p14="http://schemas.microsoft.com/office/powerpoint/2010/main" val="793343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None/>
              <a:defRPr/>
            </a:pPr>
            <a:r>
              <a:rPr lang="en-US" sz="3200" b="1" dirty="0"/>
              <a:t>Working on ladders (continued):</a:t>
            </a:r>
          </a:p>
          <a:p>
            <a:pPr marL="0" indent="0">
              <a:spcBef>
                <a:spcPts val="0"/>
              </a:spcBef>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2800" b="1" dirty="0"/>
              <a:t>Always secure ladders at the top and bottom.</a:t>
            </a:r>
            <a:endParaRPr lang="en-US" sz="2400" dirty="0"/>
          </a:p>
          <a:p>
            <a:pPr marL="342900" lvl="1" indent="-342900">
              <a:lnSpc>
                <a:spcPct val="90000"/>
              </a:lnSpc>
              <a:buClrTx/>
              <a:buSzPct val="100000"/>
              <a:buFont typeface="Wingdings" pitchFamily="2" charset="2"/>
              <a:buChar char="§"/>
              <a:defRPr/>
            </a:pPr>
            <a:r>
              <a:rPr lang="en-US" sz="2800" b="1" dirty="0"/>
              <a:t>When working at higher levels always secure yourself to the ladder using a safety belt or positioning strap secured to the ladder.</a:t>
            </a:r>
            <a:endParaRPr lang="en-US" sz="2400" dirty="0">
              <a:solidFill>
                <a:srgbClr val="000000"/>
              </a:solidFill>
            </a:endParaRPr>
          </a:p>
          <a:p>
            <a:pPr marL="342900" lvl="1" indent="-342900">
              <a:lnSpc>
                <a:spcPct val="90000"/>
              </a:lnSpc>
              <a:buClrTx/>
              <a:buSzPct val="100000"/>
              <a:buFont typeface="Wingdings" pitchFamily="2" charset="2"/>
              <a:buChar char="§"/>
              <a:defRPr/>
            </a:pPr>
            <a:r>
              <a:rPr lang="en-US" sz="2800" b="1" dirty="0"/>
              <a:t>Do not climb ladders when:</a:t>
            </a:r>
          </a:p>
          <a:p>
            <a:pPr>
              <a:buClr>
                <a:srgbClr val="000000"/>
              </a:buClr>
              <a:defRPr/>
            </a:pPr>
            <a:endParaRPr lang="en-US" sz="600" dirty="0">
              <a:solidFill>
                <a:srgbClr val="000000"/>
              </a:solidFill>
            </a:endParaRPr>
          </a:p>
          <a:p>
            <a:pPr marL="742950" lvl="2" indent="-342900">
              <a:lnSpc>
                <a:spcPct val="90000"/>
              </a:lnSpc>
              <a:buClrTx/>
              <a:buSzPct val="100000"/>
              <a:buFont typeface="Wingdings" pitchFamily="2" charset="2"/>
              <a:buChar char="§"/>
              <a:defRPr/>
            </a:pPr>
            <a:r>
              <a:rPr lang="en-US" sz="2400" b="1" dirty="0"/>
              <a:t>The weather is windy or stormy.</a:t>
            </a:r>
          </a:p>
          <a:p>
            <a:pPr marL="742950" lvl="2" indent="-342900">
              <a:lnSpc>
                <a:spcPct val="90000"/>
              </a:lnSpc>
              <a:buClrTx/>
              <a:buSzPct val="100000"/>
              <a:buFont typeface="Wingdings" pitchFamily="2" charset="2"/>
              <a:buChar char="§"/>
              <a:defRPr/>
            </a:pPr>
            <a:r>
              <a:rPr lang="en-US" sz="2400" b="1" dirty="0"/>
              <a:t>You are ill or tired.</a:t>
            </a:r>
          </a:p>
          <a:p>
            <a:pPr marL="742950" lvl="2" indent="-342900">
              <a:lnSpc>
                <a:spcPct val="90000"/>
              </a:lnSpc>
              <a:buClrTx/>
              <a:buSzPct val="100000"/>
              <a:buFont typeface="Wingdings" pitchFamily="2" charset="2"/>
              <a:buChar char="§"/>
              <a:defRPr/>
            </a:pPr>
            <a:r>
              <a:rPr lang="en-US" sz="2400" b="1" dirty="0"/>
              <a:t>You are taking medication that impairs alertness or coordination. </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Use</a:t>
            </a:r>
            <a:endParaRPr lang="en-US" sz="2000" dirty="0">
              <a:effectLst/>
            </a:endParaRPr>
          </a:p>
        </p:txBody>
      </p:sp>
    </p:spTree>
    <p:extLst>
      <p:ext uri="{BB962C8B-B14F-4D97-AF65-F5344CB8AC3E}">
        <p14:creationId xmlns:p14="http://schemas.microsoft.com/office/powerpoint/2010/main" val="3025335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buNone/>
            </a:pPr>
            <a:r>
              <a:rPr lang="en-US" sz="2400" b="1" dirty="0"/>
              <a:t>The information contained herein is not intended as legal advice, is advisory only; provided on an “as is” basis, and to be used solely at the user’s risk. The information is made available without any warranty of any kind and, to the extent allowed by law, Sedgwick disclaims any and all implied warranties and representations.  All procedures and training, whether required by law or not, should be implemented and reviewed by safety and risk management professionals and legal counsel to ensure that all local, state, and federal requirements are satisfied.  Sedgwick disclaims any and all liability that may arise in connection with a user’s use of this information.</a:t>
            </a:r>
            <a:endParaRPr lang="en-US" sz="2400" dirty="0"/>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dirty="0"/>
              <a:t>Disclaimer</a:t>
            </a:r>
            <a:endParaRPr lang="en-US" sz="2000" dirty="0">
              <a:effectLst/>
            </a:endParaRPr>
          </a:p>
        </p:txBody>
      </p:sp>
    </p:spTree>
    <p:extLst>
      <p:ext uri="{BB962C8B-B14F-4D97-AF65-F5344CB8AC3E}">
        <p14:creationId xmlns:p14="http://schemas.microsoft.com/office/powerpoint/2010/main" val="3457229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ct val="0"/>
              </a:spcBef>
              <a:buFontTx/>
              <a:buNone/>
              <a:defRPr/>
            </a:pPr>
            <a:r>
              <a:rPr lang="en-US" sz="3600" b="1" dirty="0"/>
              <a:t>Guidelines for step ladders:</a:t>
            </a:r>
          </a:p>
          <a:p>
            <a:pPr marL="0" indent="0">
              <a:spcBef>
                <a:spcPts val="0"/>
              </a:spcBef>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3200" b="1" dirty="0"/>
              <a:t>Never use a step ladder in a partially closed position.</a:t>
            </a:r>
          </a:p>
          <a:p>
            <a:pPr marL="342900" lvl="1" indent="-342900">
              <a:lnSpc>
                <a:spcPct val="90000"/>
              </a:lnSpc>
              <a:buClrTx/>
              <a:buSzPct val="100000"/>
              <a:buFont typeface="Wingdings" pitchFamily="2" charset="2"/>
              <a:buChar char="§"/>
              <a:defRPr/>
            </a:pPr>
            <a:r>
              <a:rPr lang="en-US" sz="3200" b="1" dirty="0"/>
              <a:t>Always make sure the cross spreaders are completely open.</a:t>
            </a:r>
          </a:p>
          <a:p>
            <a:pPr marL="342900" lvl="1" indent="-342900">
              <a:lnSpc>
                <a:spcPct val="90000"/>
              </a:lnSpc>
              <a:buClrTx/>
              <a:buSzPct val="100000"/>
              <a:buFont typeface="Wingdings" pitchFamily="2" charset="2"/>
              <a:buChar char="§"/>
              <a:defRPr/>
            </a:pPr>
            <a:r>
              <a:rPr lang="en-US" sz="3200" b="1" dirty="0"/>
              <a:t>Do not stand on the top two steps of the ladder.</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Use</a:t>
            </a:r>
            <a:endParaRPr lang="en-US" sz="2000" dirty="0">
              <a:effectLst/>
            </a:endParaRPr>
          </a:p>
        </p:txBody>
      </p:sp>
    </p:spTree>
    <p:extLst>
      <p:ext uri="{BB962C8B-B14F-4D97-AF65-F5344CB8AC3E}">
        <p14:creationId xmlns:p14="http://schemas.microsoft.com/office/powerpoint/2010/main" val="2489724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ct val="0"/>
              </a:spcBef>
              <a:buNone/>
              <a:defRPr/>
            </a:pPr>
            <a:r>
              <a:rPr lang="en-US" sz="3600" b="1" dirty="0"/>
              <a:t>Guidelines for step ladders (continued):</a:t>
            </a:r>
          </a:p>
          <a:p>
            <a:pPr marL="0" indent="0">
              <a:spcBef>
                <a:spcPts val="0"/>
              </a:spcBef>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3200" b="1" dirty="0"/>
              <a:t>Do not climb on the rear of a step ladder unless the ladder is designed to be used on both sides. </a:t>
            </a:r>
          </a:p>
          <a:p>
            <a:pPr marL="342900" lvl="1" indent="-342900">
              <a:lnSpc>
                <a:spcPct val="90000"/>
              </a:lnSpc>
              <a:buClrTx/>
              <a:buSzPct val="100000"/>
              <a:buFont typeface="Wingdings" pitchFamily="2" charset="2"/>
              <a:buChar char="§"/>
              <a:defRPr/>
            </a:pPr>
            <a:r>
              <a:rPr lang="en-US" sz="3200" b="1" dirty="0"/>
              <a:t>Do not climb on any cross bracing. </a:t>
            </a:r>
          </a:p>
          <a:p>
            <a:pPr marL="342900" lvl="1" indent="-342900">
              <a:lnSpc>
                <a:spcPct val="90000"/>
              </a:lnSpc>
              <a:buClrTx/>
              <a:buSzPct val="100000"/>
              <a:buFont typeface="Wingdings" pitchFamily="2" charset="2"/>
              <a:buChar char="§"/>
              <a:defRPr/>
            </a:pPr>
            <a:r>
              <a:rPr lang="en-US" sz="3200" b="1" dirty="0"/>
              <a:t>Step ladders must not exceed 20 feet in length. </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Use</a:t>
            </a:r>
            <a:endParaRPr lang="en-US" sz="2000" dirty="0">
              <a:effectLst/>
            </a:endParaRPr>
          </a:p>
        </p:txBody>
      </p:sp>
    </p:spTree>
    <p:extLst>
      <p:ext uri="{BB962C8B-B14F-4D97-AF65-F5344CB8AC3E}">
        <p14:creationId xmlns:p14="http://schemas.microsoft.com/office/powerpoint/2010/main" val="525689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buClr>
                <a:srgbClr val="000000"/>
              </a:buClr>
              <a:buNone/>
              <a:defRPr/>
            </a:pPr>
            <a:r>
              <a:rPr lang="en-US" sz="3200" b="1" dirty="0"/>
              <a:t>Guidelines for extension ladders:</a:t>
            </a:r>
          </a:p>
          <a:p>
            <a:pPr marL="0" indent="0">
              <a:spcBef>
                <a:spcPts val="0"/>
              </a:spcBef>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2800" b="1" dirty="0"/>
              <a:t>Do not stand on the top three rungs of the ladder.</a:t>
            </a:r>
          </a:p>
          <a:p>
            <a:pPr marL="342900" lvl="1" indent="-342900">
              <a:lnSpc>
                <a:spcPct val="90000"/>
              </a:lnSpc>
              <a:buClrTx/>
              <a:buSzPct val="100000"/>
              <a:buFont typeface="Wingdings" pitchFamily="2" charset="2"/>
              <a:buChar char="§"/>
              <a:defRPr/>
            </a:pPr>
            <a:r>
              <a:rPr lang="en-US" sz="2800" b="1" dirty="0"/>
              <a:t>Rungs must be grooved, corrugated or coated with a slip-resistant material.</a:t>
            </a:r>
          </a:p>
          <a:p>
            <a:pPr marL="342900" lvl="1" indent="-342900">
              <a:lnSpc>
                <a:spcPct val="90000"/>
              </a:lnSpc>
              <a:buClrTx/>
              <a:buSzPct val="100000"/>
              <a:buFont typeface="Wingdings" pitchFamily="2" charset="2"/>
              <a:buChar char="§"/>
              <a:defRPr/>
            </a:pPr>
            <a:r>
              <a:rPr lang="en-US" sz="2800" b="1" dirty="0"/>
              <a:t>The suggested length for a single ladder, or single section of a ladder, is not more than 30 feet.</a:t>
            </a:r>
          </a:p>
          <a:p>
            <a:pPr marL="742950" lvl="2" indent="-342900">
              <a:lnSpc>
                <a:spcPct val="90000"/>
              </a:lnSpc>
              <a:buClrTx/>
              <a:buSzPct val="100000"/>
              <a:buFont typeface="Wingdings" pitchFamily="2" charset="2"/>
              <a:buChar char="§"/>
              <a:defRPr/>
            </a:pPr>
            <a:r>
              <a:rPr lang="en-US" sz="2400" b="1" dirty="0"/>
              <a:t>Two-section ladders must not surpass 48 feet.</a:t>
            </a:r>
          </a:p>
          <a:p>
            <a:pPr marL="742950" lvl="2" indent="-342900">
              <a:lnSpc>
                <a:spcPct val="90000"/>
              </a:lnSpc>
              <a:buClrTx/>
              <a:buSzPct val="100000"/>
              <a:buFont typeface="Wingdings" pitchFamily="2" charset="2"/>
              <a:buChar char="§"/>
              <a:defRPr/>
            </a:pPr>
            <a:r>
              <a:rPr lang="en-US" sz="2400" b="1" dirty="0"/>
              <a:t>Any ladder longer than two sections must not be more than 60 feet in length. </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Use</a:t>
            </a:r>
            <a:endParaRPr lang="en-US" sz="2000" dirty="0">
              <a:effectLst/>
            </a:endParaRPr>
          </a:p>
        </p:txBody>
      </p:sp>
    </p:spTree>
    <p:extLst>
      <p:ext uri="{BB962C8B-B14F-4D97-AF65-F5344CB8AC3E}">
        <p14:creationId xmlns:p14="http://schemas.microsoft.com/office/powerpoint/2010/main" val="144222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buClr>
                <a:srgbClr val="000000"/>
              </a:buClr>
              <a:buNone/>
              <a:defRPr/>
            </a:pPr>
            <a:r>
              <a:rPr lang="en-US" sz="2800" b="1" dirty="0"/>
              <a:t>Guidelines for extension ladders (cont.): </a:t>
            </a:r>
          </a:p>
          <a:p>
            <a:pPr marL="0" indent="0">
              <a:spcBef>
                <a:spcPts val="0"/>
              </a:spcBef>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2400" b="1" dirty="0"/>
              <a:t>Extension ladders must be equipped with stops to ensure the proper overlap.</a:t>
            </a:r>
          </a:p>
          <a:p>
            <a:pPr marL="342900" lvl="1" indent="-342900">
              <a:lnSpc>
                <a:spcPct val="90000"/>
              </a:lnSpc>
              <a:buClrTx/>
              <a:buSzPct val="100000"/>
              <a:buFont typeface="Wingdings" pitchFamily="2" charset="2"/>
              <a:buChar char="§"/>
              <a:defRPr/>
            </a:pPr>
            <a:r>
              <a:rPr lang="en-US" sz="2400" b="1" dirty="0"/>
              <a:t>Based on the length of the ladder, each section has a specific, defined overlap:</a:t>
            </a:r>
          </a:p>
          <a:p>
            <a:pPr>
              <a:buFont typeface="Tahoma" pitchFamily="34" charset="0"/>
              <a:buChar char="•"/>
              <a:defRPr/>
            </a:pPr>
            <a:endParaRPr lang="en-US" sz="700" dirty="0"/>
          </a:p>
          <a:p>
            <a:pPr marL="742950" lvl="2" indent="-342900">
              <a:lnSpc>
                <a:spcPct val="90000"/>
              </a:lnSpc>
              <a:buClrTx/>
              <a:buSzPct val="100000"/>
              <a:buFont typeface="Wingdings" pitchFamily="2" charset="2"/>
              <a:buChar char="§"/>
              <a:defRPr/>
            </a:pPr>
            <a:r>
              <a:rPr lang="en-US" sz="2000" b="1" dirty="0"/>
              <a:t>For ladders up to and including 36 feet, the overlap must be at least 3 feet.</a:t>
            </a:r>
          </a:p>
          <a:p>
            <a:pPr marL="742950" lvl="2" indent="-342900">
              <a:lnSpc>
                <a:spcPct val="90000"/>
              </a:lnSpc>
              <a:buClrTx/>
              <a:buSzPct val="100000"/>
              <a:buFont typeface="Wingdings" pitchFamily="2" charset="2"/>
              <a:buChar char="§"/>
              <a:defRPr/>
            </a:pPr>
            <a:r>
              <a:rPr lang="en-US" sz="2000" b="1" dirty="0"/>
              <a:t>For over 36 feet to 48 feet, the overlap must be at least 4 feet.</a:t>
            </a:r>
          </a:p>
          <a:p>
            <a:pPr marL="742950" lvl="2" indent="-342900">
              <a:lnSpc>
                <a:spcPct val="90000"/>
              </a:lnSpc>
              <a:buClrTx/>
              <a:buSzPct val="100000"/>
              <a:buFont typeface="Wingdings" pitchFamily="2" charset="2"/>
              <a:buChar char="§"/>
              <a:defRPr/>
            </a:pPr>
            <a:r>
              <a:rPr lang="en-US" sz="2000" b="1" dirty="0"/>
              <a:t>For over 48 feet to 60 feet, the overlap must be at least 5 feet.</a:t>
            </a:r>
            <a:endParaRPr lang="en-US" sz="900" dirty="0"/>
          </a:p>
          <a:p>
            <a:pPr marL="342900" lvl="1" indent="-342900">
              <a:lnSpc>
                <a:spcPct val="90000"/>
              </a:lnSpc>
              <a:buClrTx/>
              <a:buSzPct val="100000"/>
              <a:buFont typeface="Wingdings" pitchFamily="2" charset="2"/>
              <a:buChar char="§"/>
              <a:defRPr/>
            </a:pPr>
            <a:r>
              <a:rPr lang="en-US" sz="2400" b="1" dirty="0"/>
              <a:t>Ensure that all section locks are securely engaged.</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Use</a:t>
            </a:r>
            <a:endParaRPr lang="en-US" sz="2000" dirty="0">
              <a:effectLst/>
            </a:endParaRPr>
          </a:p>
        </p:txBody>
      </p:sp>
    </p:spTree>
    <p:extLst>
      <p:ext uri="{BB962C8B-B14F-4D97-AF65-F5344CB8AC3E}">
        <p14:creationId xmlns:p14="http://schemas.microsoft.com/office/powerpoint/2010/main" val="40234038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Clr>
                <a:srgbClr val="000000"/>
              </a:buClr>
              <a:buNone/>
              <a:defRPr/>
            </a:pPr>
            <a:r>
              <a:rPr lang="en-US" sz="3200" b="1" dirty="0"/>
              <a:t>Use proper Personal Protective Equipment (PPE):</a:t>
            </a:r>
          </a:p>
          <a:p>
            <a:pPr marL="0" indent="0">
              <a:spcBef>
                <a:spcPts val="0"/>
              </a:spcBef>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2800" b="1" dirty="0"/>
              <a:t>Follow your JSA, which will be based on tasks, associated hazards, and the specified PPE. </a:t>
            </a:r>
          </a:p>
          <a:p>
            <a:pPr marL="342900" lvl="1" indent="-342900">
              <a:lnSpc>
                <a:spcPct val="90000"/>
              </a:lnSpc>
              <a:buClrTx/>
              <a:buSzPct val="100000"/>
              <a:buFont typeface="Wingdings" pitchFamily="2" charset="2"/>
              <a:buChar char="§"/>
              <a:defRPr/>
            </a:pPr>
            <a:r>
              <a:rPr lang="en-US" sz="2800" b="1" dirty="0"/>
              <a:t>Choose footwear with good support and non-slip soles.</a:t>
            </a:r>
          </a:p>
          <a:p>
            <a:pPr marL="342900" lvl="1" indent="-342900">
              <a:lnSpc>
                <a:spcPct val="90000"/>
              </a:lnSpc>
              <a:buClrTx/>
              <a:buSzPct val="100000"/>
              <a:buFont typeface="Wingdings" pitchFamily="2" charset="2"/>
              <a:buChar char="§"/>
              <a:defRPr/>
            </a:pPr>
            <a:r>
              <a:rPr lang="en-US" sz="2800" b="1" dirty="0"/>
              <a:t>Use safety glasses for overhead work.</a:t>
            </a:r>
          </a:p>
          <a:p>
            <a:pPr marL="342900" lvl="1" indent="-342900">
              <a:lnSpc>
                <a:spcPct val="90000"/>
              </a:lnSpc>
              <a:buClrTx/>
              <a:buSzPct val="100000"/>
              <a:buFont typeface="Wingdings" pitchFamily="2" charset="2"/>
              <a:buChar char="§"/>
              <a:defRPr/>
            </a:pPr>
            <a:r>
              <a:rPr lang="en-US" sz="2800" b="1" dirty="0"/>
              <a:t>Ladders are not permitted for extended work at elevations. Use a work platform or another appropriate approach, and follow your Fall Protection Program.</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Proper Use</a:t>
            </a:r>
            <a:endParaRPr lang="en-US" sz="2000" dirty="0">
              <a:effectLst/>
            </a:endParaRPr>
          </a:p>
        </p:txBody>
      </p:sp>
    </p:spTree>
    <p:extLst>
      <p:ext uri="{BB962C8B-B14F-4D97-AF65-F5344CB8AC3E}">
        <p14:creationId xmlns:p14="http://schemas.microsoft.com/office/powerpoint/2010/main" val="3587521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lnSpc>
                <a:spcPct val="80000"/>
              </a:lnSpc>
              <a:buClr>
                <a:srgbClr val="000000"/>
              </a:buClr>
              <a:buNone/>
              <a:defRPr/>
            </a:pPr>
            <a:r>
              <a:rPr lang="en-US" sz="3600" b="1" dirty="0">
                <a:solidFill>
                  <a:srgbClr val="000000"/>
                </a:solidFill>
              </a:rPr>
              <a:t>Ladder repair:</a:t>
            </a:r>
          </a:p>
          <a:p>
            <a:pPr marL="0" indent="0">
              <a:spcBef>
                <a:spcPts val="0"/>
              </a:spcBef>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3200" b="1" dirty="0"/>
              <a:t>Ladders must be repaired and restored to their original condition before being brought back into service.  </a:t>
            </a:r>
          </a:p>
          <a:p>
            <a:pPr marL="742950" lvl="2" indent="-342900">
              <a:lnSpc>
                <a:spcPct val="90000"/>
              </a:lnSpc>
              <a:buClrTx/>
              <a:buSzPct val="100000"/>
              <a:buFont typeface="Wingdings" pitchFamily="2" charset="2"/>
              <a:buChar char="§"/>
              <a:defRPr/>
            </a:pPr>
            <a:r>
              <a:rPr lang="en-US" sz="2800" b="1" dirty="0"/>
              <a:t>Ladders that cannot be properly restored must be discarded.</a:t>
            </a:r>
          </a:p>
          <a:p>
            <a:pPr marL="742950" lvl="2" indent="-342900">
              <a:lnSpc>
                <a:spcPct val="90000"/>
              </a:lnSpc>
              <a:buClrTx/>
              <a:buSzPct val="100000"/>
              <a:buFont typeface="Wingdings" pitchFamily="2" charset="2"/>
              <a:buChar char="§"/>
              <a:defRPr/>
            </a:pPr>
            <a:r>
              <a:rPr lang="en-US" sz="2800" b="1" dirty="0"/>
              <a:t>Keep the metal bearings of locks, wheels, pulleys, etc., lubricated as part of your preventive maintenance plan. </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Maintenance and Storage</a:t>
            </a:r>
            <a:endParaRPr lang="en-US" sz="2000" dirty="0">
              <a:effectLst/>
            </a:endParaRPr>
          </a:p>
        </p:txBody>
      </p:sp>
    </p:spTree>
    <p:extLst>
      <p:ext uri="{BB962C8B-B14F-4D97-AF65-F5344CB8AC3E}">
        <p14:creationId xmlns:p14="http://schemas.microsoft.com/office/powerpoint/2010/main" val="24252739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lnSpc>
                <a:spcPct val="80000"/>
              </a:lnSpc>
              <a:buClr>
                <a:srgbClr val="000000"/>
              </a:buClr>
              <a:buNone/>
              <a:defRPr/>
            </a:pPr>
            <a:r>
              <a:rPr lang="en-US" sz="3200" b="1" dirty="0">
                <a:solidFill>
                  <a:srgbClr val="000000"/>
                </a:solidFill>
              </a:rPr>
              <a:t>Ladder maintenance:</a:t>
            </a:r>
          </a:p>
          <a:p>
            <a:pPr marL="0" indent="0">
              <a:spcBef>
                <a:spcPts val="0"/>
              </a:spcBef>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2800" b="1" dirty="0"/>
              <a:t>Wood ladders can be protected with a clear sealer varnish, shellac, linseed oil or wood preservative.</a:t>
            </a:r>
          </a:p>
          <a:p>
            <a:pPr marL="742950" lvl="2" indent="-342900">
              <a:lnSpc>
                <a:spcPct val="90000"/>
              </a:lnSpc>
              <a:buClrTx/>
              <a:buSzPct val="100000"/>
              <a:buFont typeface="Wingdings" pitchFamily="2" charset="2"/>
              <a:buChar char="§"/>
              <a:defRPr/>
            </a:pPr>
            <a:r>
              <a:rPr lang="en-US" sz="2400" b="1" dirty="0"/>
              <a:t>Check carefully for cracks, rot, splinters, broken rungs, loose joints or bolts and hardware in poor condition. </a:t>
            </a:r>
            <a:endParaRPr lang="en-US" sz="2400" dirty="0">
              <a:solidFill>
                <a:srgbClr val="000000"/>
              </a:solidFill>
            </a:endParaRPr>
          </a:p>
          <a:p>
            <a:pPr marL="342900" lvl="1" indent="-342900">
              <a:lnSpc>
                <a:spcPct val="90000"/>
              </a:lnSpc>
              <a:buClrTx/>
              <a:buSzPct val="100000"/>
              <a:buFont typeface="Wingdings" pitchFamily="2" charset="2"/>
              <a:buChar char="§"/>
              <a:defRPr/>
            </a:pPr>
            <a:r>
              <a:rPr lang="en-US" sz="2800" b="1" dirty="0"/>
              <a:t>Fiberglass ladders have a surface coat of lacquer that needs to be maintained.</a:t>
            </a:r>
          </a:p>
          <a:p>
            <a:pPr marL="742950" lvl="2" indent="-342900">
              <a:lnSpc>
                <a:spcPct val="90000"/>
              </a:lnSpc>
              <a:buClrTx/>
              <a:buSzPct val="100000"/>
              <a:buFont typeface="Wingdings" pitchFamily="2" charset="2"/>
              <a:buChar char="§"/>
              <a:defRPr/>
            </a:pPr>
            <a:r>
              <a:rPr lang="en-US" sz="2400" b="1" dirty="0"/>
              <a:t>If it is scratched beyond normal wear, lightly sand before applying a new coat of lacquer</a:t>
            </a:r>
            <a:r>
              <a:rPr lang="en-US" sz="2400" b="1" dirty="0" smtClean="0"/>
              <a:t>.</a:t>
            </a:r>
            <a:endParaRPr lang="en-US" sz="24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Maintenance and Storage</a:t>
            </a:r>
            <a:endParaRPr lang="en-US" sz="2000" dirty="0">
              <a:effectLst/>
            </a:endParaRPr>
          </a:p>
        </p:txBody>
      </p:sp>
    </p:spTree>
    <p:extLst>
      <p:ext uri="{BB962C8B-B14F-4D97-AF65-F5344CB8AC3E}">
        <p14:creationId xmlns:p14="http://schemas.microsoft.com/office/powerpoint/2010/main" val="5697591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spcAft>
                <a:spcPts val="0"/>
              </a:spcAft>
              <a:buFontTx/>
              <a:buNone/>
              <a:defRPr/>
            </a:pPr>
            <a:r>
              <a:rPr lang="en-US" sz="3200" b="1" dirty="0"/>
              <a:t>Transporting and storing ladders:</a:t>
            </a:r>
          </a:p>
          <a:p>
            <a:pPr marL="0" indent="0">
              <a:spcBef>
                <a:spcPts val="0"/>
              </a:spcBef>
              <a:spcAft>
                <a:spcPts val="0"/>
              </a:spcAft>
              <a:buFontTx/>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2800" b="1" dirty="0"/>
              <a:t>Because ladders are unwieldy, moving them presents certain challenges. Use caution.</a:t>
            </a:r>
          </a:p>
          <a:p>
            <a:pPr marL="342900" lvl="1" indent="-342900">
              <a:lnSpc>
                <a:spcPct val="90000"/>
              </a:lnSpc>
              <a:buClrTx/>
              <a:buSzPct val="100000"/>
              <a:buFont typeface="Wingdings" pitchFamily="2" charset="2"/>
              <a:buChar char="§"/>
              <a:defRPr/>
            </a:pPr>
            <a:r>
              <a:rPr lang="en-US" sz="2800" b="1" dirty="0"/>
              <a:t>Lift with your legs, not your back. Get help as needed! Clear the path of travel and set destination points prior to lifting the ladder.</a:t>
            </a:r>
          </a:p>
          <a:p>
            <a:pPr marL="342900" lvl="1" indent="-342900">
              <a:lnSpc>
                <a:spcPct val="90000"/>
              </a:lnSpc>
              <a:buClrTx/>
              <a:buSzPct val="100000"/>
              <a:buFont typeface="Wingdings" pitchFamily="2" charset="2"/>
              <a:buChar char="§"/>
              <a:defRPr/>
            </a:pPr>
            <a:r>
              <a:rPr lang="en-US" sz="2800" b="1" dirty="0"/>
              <a:t>Including an individual trained in ladder movement on the work team will simplify and expedite ladder moving.</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Maintenance and Storage</a:t>
            </a:r>
            <a:endParaRPr lang="en-US" sz="2000" dirty="0">
              <a:effectLst/>
            </a:endParaRPr>
          </a:p>
        </p:txBody>
      </p:sp>
    </p:spTree>
    <p:extLst>
      <p:ext uri="{BB962C8B-B14F-4D97-AF65-F5344CB8AC3E}">
        <p14:creationId xmlns:p14="http://schemas.microsoft.com/office/powerpoint/2010/main" val="33149215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spcAft>
                <a:spcPts val="0"/>
              </a:spcAft>
              <a:buFontTx/>
              <a:buNone/>
              <a:defRPr/>
            </a:pPr>
            <a:r>
              <a:rPr lang="en-US" sz="3600" b="1" dirty="0"/>
              <a:t>Transporting and storing ladders (Cont.):</a:t>
            </a:r>
          </a:p>
          <a:p>
            <a:pPr marL="0" indent="0">
              <a:spcBef>
                <a:spcPts val="0"/>
              </a:spcBef>
              <a:spcAft>
                <a:spcPts val="0"/>
              </a:spcAft>
              <a:buFontTx/>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3200" b="1" dirty="0"/>
              <a:t>When storing ladders vertically, hang them near the top rung. </a:t>
            </a:r>
          </a:p>
          <a:p>
            <a:pPr marL="342900" lvl="1" indent="-342900">
              <a:lnSpc>
                <a:spcPct val="90000"/>
              </a:lnSpc>
              <a:buClrTx/>
              <a:buSzPct val="100000"/>
              <a:buFont typeface="Wingdings" pitchFamily="2" charset="2"/>
              <a:buChar char="§"/>
              <a:defRPr/>
            </a:pPr>
            <a:r>
              <a:rPr lang="en-US" sz="3200" b="1" dirty="0"/>
              <a:t>Store ladders where they are protected from damage.</a:t>
            </a:r>
          </a:p>
          <a:p>
            <a:pPr marL="342900" lvl="1" indent="-342900">
              <a:lnSpc>
                <a:spcPct val="90000"/>
              </a:lnSpc>
              <a:buClrTx/>
              <a:buSzPct val="100000"/>
              <a:buFont typeface="Wingdings" pitchFamily="2" charset="2"/>
              <a:buChar char="§"/>
              <a:defRPr/>
            </a:pPr>
            <a:r>
              <a:rPr lang="en-US" sz="3200" b="1" dirty="0"/>
              <a:t>For horizontal storage, provide hooks every 6 feet and near both ends to prevent bowing.</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Maintenance and Storage</a:t>
            </a:r>
            <a:endParaRPr lang="en-US" sz="2000" dirty="0">
              <a:effectLst/>
            </a:endParaRPr>
          </a:p>
        </p:txBody>
      </p:sp>
    </p:spTree>
    <p:extLst>
      <p:ext uri="{BB962C8B-B14F-4D97-AF65-F5344CB8AC3E}">
        <p14:creationId xmlns:p14="http://schemas.microsoft.com/office/powerpoint/2010/main" val="41572774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lnSpc>
                <a:spcPct val="90000"/>
              </a:lnSpc>
              <a:buClr>
                <a:srgbClr val="000000"/>
              </a:buClr>
              <a:buNone/>
              <a:defRPr/>
            </a:pPr>
            <a:r>
              <a:rPr lang="en-US" sz="3200" b="1" dirty="0">
                <a:solidFill>
                  <a:srgbClr val="000000"/>
                </a:solidFill>
              </a:rPr>
              <a:t>Have an emergency plan in place:</a:t>
            </a:r>
          </a:p>
          <a:p>
            <a:pPr marL="0" indent="0">
              <a:spcBef>
                <a:spcPts val="0"/>
              </a:spcBef>
              <a:spcAft>
                <a:spcPts val="0"/>
              </a:spcAft>
              <a:buFontTx/>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2800" b="1" dirty="0"/>
              <a:t>Have an appropriate emergency response plan. Include:</a:t>
            </a:r>
          </a:p>
          <a:p>
            <a:pPr marL="742950" lvl="2" indent="-342900">
              <a:lnSpc>
                <a:spcPct val="90000"/>
              </a:lnSpc>
              <a:buClrTx/>
              <a:buSzPct val="100000"/>
              <a:buFont typeface="Wingdings" pitchFamily="2" charset="2"/>
              <a:buChar char="§"/>
              <a:defRPr/>
            </a:pPr>
            <a:r>
              <a:rPr lang="en-US" sz="2400" b="1" dirty="0"/>
              <a:t>How to call 911.</a:t>
            </a:r>
          </a:p>
          <a:p>
            <a:pPr marL="742950" lvl="2" indent="-342900">
              <a:lnSpc>
                <a:spcPct val="90000"/>
              </a:lnSpc>
              <a:buClrTx/>
              <a:buSzPct val="100000"/>
              <a:buFont typeface="Wingdings" pitchFamily="2" charset="2"/>
              <a:buChar char="§"/>
              <a:defRPr/>
            </a:pPr>
            <a:r>
              <a:rPr lang="en-US" sz="2400" b="1" dirty="0"/>
              <a:t>How to respond to a potential neck or spinal injury.</a:t>
            </a:r>
            <a:endParaRPr lang="en-US" sz="2400" dirty="0">
              <a:solidFill>
                <a:srgbClr val="000000"/>
              </a:solidFill>
            </a:endParaRPr>
          </a:p>
          <a:p>
            <a:pPr marL="342900" lvl="1" indent="-342900">
              <a:lnSpc>
                <a:spcPct val="90000"/>
              </a:lnSpc>
              <a:buClrTx/>
              <a:buSzPct val="100000"/>
              <a:buFont typeface="Wingdings" pitchFamily="2" charset="2"/>
              <a:buChar char="§"/>
              <a:defRPr/>
            </a:pPr>
            <a:r>
              <a:rPr lang="en-US" sz="2800" b="1" dirty="0"/>
              <a:t>Apply best practice methodology and have supervisors and workers trained in first aid and cardiopulmonary resuscitation (CPR).</a:t>
            </a:r>
            <a:endParaRPr lang="en-US" sz="2400" dirty="0">
              <a:solidFill>
                <a:srgbClr val="000000"/>
              </a:solidFill>
            </a:endParaRPr>
          </a:p>
          <a:p>
            <a:pPr marL="342900" lvl="1" indent="-342900">
              <a:lnSpc>
                <a:spcPct val="90000"/>
              </a:lnSpc>
              <a:buClrTx/>
              <a:buSzPct val="100000"/>
              <a:buFont typeface="Wingdings" pitchFamily="2" charset="2"/>
              <a:buChar char="§"/>
              <a:defRPr/>
            </a:pPr>
            <a:r>
              <a:rPr lang="en-US" sz="2800" b="1" dirty="0"/>
              <a:t>Issue portable communication devices to field crews for use in an emergency.</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Other Safety Measures</a:t>
            </a:r>
            <a:endParaRPr lang="en-US" sz="2000" dirty="0">
              <a:effectLst/>
            </a:endParaRPr>
          </a:p>
        </p:txBody>
      </p:sp>
    </p:spTree>
    <p:extLst>
      <p:ext uri="{BB962C8B-B14F-4D97-AF65-F5344CB8AC3E}">
        <p14:creationId xmlns:p14="http://schemas.microsoft.com/office/powerpoint/2010/main" val="403731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457200" indent="-457200">
              <a:buClrTx/>
              <a:buSzPct val="100000"/>
              <a:buFont typeface="Arial" charset="0"/>
              <a:buAutoNum type="arabicPeriod"/>
            </a:pPr>
            <a:r>
              <a:rPr lang="en-US" altLang="en-US" sz="2800" b="1" dirty="0"/>
              <a:t>Why Take Portable Ladder Safety Training?</a:t>
            </a:r>
          </a:p>
          <a:p>
            <a:pPr marL="457200" indent="-457200">
              <a:buClrTx/>
              <a:buSzPct val="100000"/>
              <a:buFont typeface="Arial" charset="0"/>
              <a:buAutoNum type="arabicPeriod"/>
            </a:pPr>
            <a:r>
              <a:rPr lang="en-US" altLang="en-US" sz="2800" b="1" dirty="0"/>
              <a:t>Ladder Selection</a:t>
            </a:r>
          </a:p>
          <a:p>
            <a:pPr marL="457200" indent="-457200">
              <a:buClrTx/>
              <a:buSzPct val="100000"/>
              <a:buFont typeface="Arial" charset="0"/>
              <a:buAutoNum type="arabicPeriod"/>
            </a:pPr>
            <a:r>
              <a:rPr lang="en-US" altLang="en-US" sz="2800" b="1" dirty="0"/>
              <a:t>Ladder Inspection</a:t>
            </a:r>
          </a:p>
          <a:p>
            <a:pPr marL="457200" indent="-457200">
              <a:buClrTx/>
              <a:buSzPct val="100000"/>
              <a:buFont typeface="Arial" charset="0"/>
              <a:buAutoNum type="arabicPeriod"/>
            </a:pPr>
            <a:r>
              <a:rPr lang="en-US" altLang="en-US" sz="2800" b="1" dirty="0"/>
              <a:t>Proper Placement</a:t>
            </a:r>
          </a:p>
          <a:p>
            <a:pPr marL="457200" indent="-457200">
              <a:buClrTx/>
              <a:buSzPct val="100000"/>
              <a:buFont typeface="Arial" charset="0"/>
              <a:buAutoNum type="arabicPeriod"/>
            </a:pPr>
            <a:r>
              <a:rPr lang="en-US" altLang="en-US" sz="2800" b="1" dirty="0"/>
              <a:t>Proper Use </a:t>
            </a:r>
          </a:p>
          <a:p>
            <a:pPr marL="457200" indent="-457200">
              <a:buClrTx/>
              <a:buSzPct val="100000"/>
              <a:buFont typeface="Arial" charset="0"/>
              <a:buAutoNum type="arabicPeriod"/>
            </a:pPr>
            <a:r>
              <a:rPr lang="en-US" altLang="en-US" sz="2800" b="1" dirty="0"/>
              <a:t>Maintenance and Storage</a:t>
            </a:r>
          </a:p>
          <a:p>
            <a:pPr marL="457200" indent="-457200">
              <a:buClrTx/>
              <a:buSzPct val="100000"/>
              <a:buFont typeface="Arial" charset="0"/>
              <a:buAutoNum type="arabicPeriod"/>
            </a:pPr>
            <a:r>
              <a:rPr lang="en-US" altLang="en-US" sz="2800" b="1" dirty="0"/>
              <a:t>Other Safety Measures</a:t>
            </a:r>
          </a:p>
          <a:p>
            <a:pPr marL="457200" indent="-457200">
              <a:buClrTx/>
              <a:buSzPct val="100000"/>
              <a:buFont typeface="Arial" charset="0"/>
              <a:buAutoNum type="arabicPeriod"/>
            </a:pPr>
            <a:r>
              <a:rPr lang="en-US" altLang="en-US" sz="2800" b="1" dirty="0"/>
              <a:t>Summary</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Course Outline – </a:t>
            </a:r>
            <a:r>
              <a:rPr lang="en-US" altLang="en-US" b="1" dirty="0"/>
              <a:t>Portable Ladder Safety</a:t>
            </a:r>
            <a:endParaRPr lang="en-US" sz="2000" dirty="0">
              <a:effectLst/>
            </a:endParaRPr>
          </a:p>
        </p:txBody>
      </p:sp>
    </p:spTree>
    <p:extLst>
      <p:ext uri="{BB962C8B-B14F-4D97-AF65-F5344CB8AC3E}">
        <p14:creationId xmlns:p14="http://schemas.microsoft.com/office/powerpoint/2010/main" val="27917009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ct val="0"/>
              </a:spcBef>
              <a:spcAft>
                <a:spcPts val="0"/>
              </a:spcAft>
              <a:buFontTx/>
              <a:buNone/>
              <a:defRPr/>
            </a:pPr>
            <a:r>
              <a:rPr lang="en-US" sz="2800" b="1" dirty="0"/>
              <a:t>Practice safety:</a:t>
            </a:r>
          </a:p>
          <a:p>
            <a:pPr marL="0" indent="0">
              <a:spcBef>
                <a:spcPct val="0"/>
              </a:spcBef>
              <a:spcAft>
                <a:spcPts val="0"/>
              </a:spcAft>
              <a:buFontTx/>
              <a:buNone/>
              <a:defRPr/>
            </a:pPr>
            <a:endParaRPr lang="en-US" sz="1100" b="1" dirty="0">
              <a:cs typeface="Times New Roman" pitchFamily="18" charset="0"/>
            </a:endParaRPr>
          </a:p>
          <a:p>
            <a:pPr marL="342900" lvl="1" indent="-342900">
              <a:lnSpc>
                <a:spcPct val="90000"/>
              </a:lnSpc>
              <a:buClrTx/>
              <a:buSzPct val="100000"/>
              <a:buFont typeface="Wingdings" pitchFamily="2" charset="2"/>
              <a:buChar char="§"/>
              <a:defRPr/>
            </a:pPr>
            <a:r>
              <a:rPr lang="en-US" sz="2400" b="1" dirty="0"/>
              <a:t>Maintain all ladders in good condition.</a:t>
            </a:r>
          </a:p>
          <a:p>
            <a:pPr marL="342900" lvl="1" indent="-342900">
              <a:lnSpc>
                <a:spcPct val="90000"/>
              </a:lnSpc>
              <a:buClrTx/>
              <a:buSzPct val="100000"/>
              <a:buFont typeface="Wingdings" pitchFamily="2" charset="2"/>
              <a:buChar char="§"/>
              <a:defRPr/>
            </a:pPr>
            <a:r>
              <a:rPr lang="en-US" sz="2400" b="1" dirty="0"/>
              <a:t>Perform preventative maintenance in the off-season.</a:t>
            </a:r>
          </a:p>
          <a:p>
            <a:pPr marL="342900" lvl="1" indent="-342900">
              <a:lnSpc>
                <a:spcPct val="90000"/>
              </a:lnSpc>
              <a:buClrTx/>
              <a:buSzPct val="100000"/>
              <a:buFont typeface="Wingdings" pitchFamily="2" charset="2"/>
              <a:buChar char="§"/>
              <a:defRPr/>
            </a:pPr>
            <a:r>
              <a:rPr lang="en-US" sz="2400" b="1" dirty="0"/>
              <a:t>Clean dust and debris from steps or platforms. </a:t>
            </a:r>
          </a:p>
          <a:p>
            <a:pPr marL="742950" lvl="2" indent="-342900">
              <a:lnSpc>
                <a:spcPct val="90000"/>
              </a:lnSpc>
              <a:buClrTx/>
              <a:buSzPct val="100000"/>
              <a:buFont typeface="Wingdings" pitchFamily="2" charset="2"/>
              <a:buChar char="§"/>
              <a:defRPr/>
            </a:pPr>
            <a:r>
              <a:rPr lang="en-US" sz="2000" b="1" dirty="0"/>
              <a:t>Be sure that steps leading to the equipment are free of mud, ice, and snow build-up.</a:t>
            </a:r>
          </a:p>
          <a:p>
            <a:pPr marL="342900" lvl="1" indent="-342900">
              <a:lnSpc>
                <a:spcPct val="90000"/>
              </a:lnSpc>
              <a:buClrTx/>
              <a:buSzPct val="100000"/>
              <a:buFont typeface="Wingdings" pitchFamily="2" charset="2"/>
              <a:buChar char="§"/>
              <a:defRPr/>
            </a:pPr>
            <a:r>
              <a:rPr lang="en-US" sz="2400" b="1" dirty="0"/>
              <a:t>Keep the entrances to buildings clear. </a:t>
            </a:r>
          </a:p>
          <a:p>
            <a:pPr marL="342900" lvl="1" indent="-342900">
              <a:lnSpc>
                <a:spcPct val="90000"/>
              </a:lnSpc>
              <a:buClrTx/>
              <a:buSzPct val="100000"/>
              <a:buFont typeface="Wingdings" pitchFamily="2" charset="2"/>
              <a:buChar char="§"/>
              <a:defRPr/>
            </a:pPr>
            <a:r>
              <a:rPr lang="en-US" sz="2400" b="1" dirty="0"/>
              <a:t>Encourage workers to wear shoes with a solid, slip-resistant tread. </a:t>
            </a:r>
          </a:p>
          <a:p>
            <a:pPr marL="742950" lvl="2" indent="-342900">
              <a:lnSpc>
                <a:spcPct val="90000"/>
              </a:lnSpc>
              <a:buClrTx/>
              <a:buSzPct val="100000"/>
              <a:buFont typeface="Wingdings" pitchFamily="2" charset="2"/>
              <a:buChar char="§"/>
              <a:defRPr/>
            </a:pPr>
            <a:r>
              <a:rPr lang="en-US" sz="2000" b="1" dirty="0"/>
              <a:t>Good traction reduces the chance of slipping and falling.</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Other Safety Measures</a:t>
            </a:r>
            <a:endParaRPr lang="en-US" sz="2000" dirty="0">
              <a:effectLst/>
            </a:endParaRPr>
          </a:p>
        </p:txBody>
      </p:sp>
    </p:spTree>
    <p:extLst>
      <p:ext uri="{BB962C8B-B14F-4D97-AF65-F5344CB8AC3E}">
        <p14:creationId xmlns:p14="http://schemas.microsoft.com/office/powerpoint/2010/main" val="7785860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342900" lvl="1" indent="-342900">
              <a:lnSpc>
                <a:spcPct val="90000"/>
              </a:lnSpc>
              <a:buClrTx/>
              <a:buSzPct val="100000"/>
              <a:buFont typeface="Wingdings" pitchFamily="2" charset="2"/>
              <a:buChar char="§"/>
              <a:defRPr/>
            </a:pPr>
            <a:r>
              <a:rPr lang="en-US" altLang="en-US" sz="3200" b="1" dirty="0"/>
              <a:t>Ladder safety begins with the selection of the appropriate ladder.</a:t>
            </a:r>
          </a:p>
          <a:p>
            <a:pPr marL="342900" lvl="1" indent="-342900">
              <a:lnSpc>
                <a:spcPct val="90000"/>
              </a:lnSpc>
              <a:buClrTx/>
              <a:buSzPct val="100000"/>
              <a:buFont typeface="Wingdings" pitchFamily="2" charset="2"/>
              <a:buChar char="§"/>
              <a:defRPr/>
            </a:pPr>
            <a:r>
              <a:rPr lang="en-US" altLang="en-US" sz="3200" b="1" dirty="0"/>
              <a:t>There are different types of ladders for different purposes.</a:t>
            </a:r>
          </a:p>
          <a:p>
            <a:pPr marL="342900" lvl="1" indent="-342900">
              <a:lnSpc>
                <a:spcPct val="90000"/>
              </a:lnSpc>
              <a:buClrTx/>
              <a:buSzPct val="100000"/>
              <a:buFont typeface="Wingdings" pitchFamily="2" charset="2"/>
              <a:buChar char="§"/>
              <a:defRPr/>
            </a:pPr>
            <a:r>
              <a:rPr lang="en-US" altLang="en-US" sz="3200" b="1" dirty="0"/>
              <a:t>Be sure your ladder is properly positioned. </a:t>
            </a:r>
          </a:p>
          <a:p>
            <a:pPr marL="342900" lvl="1" indent="-342900">
              <a:lnSpc>
                <a:spcPct val="90000"/>
              </a:lnSpc>
              <a:buClrTx/>
              <a:buSzPct val="100000"/>
              <a:buFont typeface="Wingdings" pitchFamily="2" charset="2"/>
              <a:buChar char="§"/>
              <a:defRPr/>
            </a:pPr>
            <a:r>
              <a:rPr lang="en-US" altLang="en-US" sz="3200" b="1" dirty="0"/>
              <a:t>Proper behavior can reduce falls and accidents.</a:t>
            </a:r>
          </a:p>
          <a:p>
            <a:pPr marL="342900" lvl="1" indent="-342900">
              <a:lnSpc>
                <a:spcPct val="90000"/>
              </a:lnSpc>
              <a:buClrTx/>
              <a:buSzPct val="100000"/>
              <a:buFont typeface="Wingdings" pitchFamily="2" charset="2"/>
              <a:buChar char="§"/>
              <a:defRPr/>
            </a:pPr>
            <a:r>
              <a:rPr lang="en-US" altLang="en-US" sz="3200" b="1" dirty="0"/>
              <a:t>Regular inspections are crucial for ladder safety.</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Summary – Portable Ladder Safety</a:t>
            </a:r>
            <a:endParaRPr lang="en-US" sz="2000" dirty="0">
              <a:effectLst/>
            </a:endParaRPr>
          </a:p>
        </p:txBody>
      </p:sp>
    </p:spTree>
    <p:extLst>
      <p:ext uri="{BB962C8B-B14F-4D97-AF65-F5344CB8AC3E}">
        <p14:creationId xmlns:p14="http://schemas.microsoft.com/office/powerpoint/2010/main" val="6938964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450034" y="1211949"/>
            <a:ext cx="8149586" cy="400440"/>
          </a:xfrm>
          <a:prstGeom prst="rect">
            <a:avLst/>
          </a:prstGeom>
        </p:spPr>
        <p:txBody>
          <a:bodyPr anchor="ctr">
            <a:noAutofit/>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endParaRPr lang="en-US" sz="2000" dirty="0">
              <a:solidFill>
                <a:srgbClr val="345279"/>
              </a:solidFill>
            </a:endParaRPr>
          </a:p>
        </p:txBody>
      </p:sp>
      <p:sp>
        <p:nvSpPr>
          <p:cNvPr id="5" name="TextBox 4"/>
          <p:cNvSpPr txBox="1"/>
          <p:nvPr/>
        </p:nvSpPr>
        <p:spPr>
          <a:xfrm>
            <a:off x="-2093081" y="340989"/>
            <a:ext cx="184666" cy="369332"/>
          </a:xfrm>
          <a:prstGeom prst="rect">
            <a:avLst/>
          </a:prstGeom>
          <a:noFill/>
        </p:spPr>
        <p:txBody>
          <a:bodyPr wrap="none" rtlCol="0">
            <a:spAutoFit/>
          </a:bodyPr>
          <a:lstStyle/>
          <a:p>
            <a:endParaRPr lang="en-US" dirty="0"/>
          </a:p>
        </p:txBody>
      </p:sp>
      <p:sp>
        <p:nvSpPr>
          <p:cNvPr id="6" name="Title 3">
            <a:extLst>
              <a:ext uri="{FF2B5EF4-FFF2-40B4-BE49-F238E27FC236}">
                <a16:creationId xmlns="" xmlns:a16="http://schemas.microsoft.com/office/drawing/2014/main" id="{FCBF9A68-0551-464E-9310-DBAC3FA88E51}"/>
              </a:ext>
            </a:extLst>
          </p:cNvPr>
          <p:cNvSpPr txBox="1">
            <a:spLocks/>
          </p:cNvSpPr>
          <p:nvPr/>
        </p:nvSpPr>
        <p:spPr>
          <a:xfrm>
            <a:off x="5276089" y="5587354"/>
            <a:ext cx="3611880" cy="475118"/>
          </a:xfrm>
          <a:prstGeom prst="rect">
            <a:avLst/>
          </a:prstGeom>
        </p:spPr>
        <p:txBody>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pPr algn="r"/>
            <a:r>
              <a:rPr lang="en-US" sz="2600" dirty="0">
                <a:solidFill>
                  <a:srgbClr val="009DDC"/>
                </a:solidFill>
                <a:latin typeface="Calibri Light" panose="020F0302020204030204" pitchFamily="34" charset="0"/>
                <a:cs typeface="Calibri Light" panose="020F0302020204030204" pitchFamily="34" charset="0"/>
              </a:rPr>
              <a:t>Thank you | questions</a:t>
            </a:r>
          </a:p>
        </p:txBody>
      </p:sp>
    </p:spTree>
    <p:extLst>
      <p:ext uri="{BB962C8B-B14F-4D97-AF65-F5344CB8AC3E}">
        <p14:creationId xmlns:p14="http://schemas.microsoft.com/office/powerpoint/2010/main" val="1941240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a:lnSpc>
                <a:spcPct val="90000"/>
              </a:lnSpc>
              <a:buClrTx/>
              <a:buSzPct val="100000"/>
              <a:buFont typeface="Wingdings" pitchFamily="2" charset="2"/>
              <a:buChar char="§"/>
              <a:defRPr/>
            </a:pPr>
            <a:r>
              <a:rPr lang="en-US" altLang="en-US" sz="2600" b="1" dirty="0"/>
              <a:t>Ladders use, in particular ascending and descending ladders, is one of the leading causes of occupational fatalities.</a:t>
            </a:r>
          </a:p>
          <a:p>
            <a:pPr>
              <a:lnSpc>
                <a:spcPct val="90000"/>
              </a:lnSpc>
              <a:buClrTx/>
              <a:buSzPct val="100000"/>
              <a:buFont typeface="Wingdings" pitchFamily="2" charset="2"/>
              <a:buChar char="§"/>
              <a:defRPr/>
            </a:pPr>
            <a:r>
              <a:rPr lang="en-US" altLang="en-US" sz="2600" b="1" dirty="0"/>
              <a:t>Most ladder accidents are caused by improper selection, care or use, not by manufacturing defects.</a:t>
            </a:r>
          </a:p>
          <a:p>
            <a:pPr>
              <a:lnSpc>
                <a:spcPct val="90000"/>
              </a:lnSpc>
              <a:buClrTx/>
              <a:buSzPct val="100000"/>
              <a:buFont typeface="Wingdings" pitchFamily="2" charset="2"/>
              <a:buChar char="§"/>
              <a:defRPr/>
            </a:pPr>
            <a:r>
              <a:rPr lang="en-US" altLang="en-US" sz="2600" b="1" dirty="0"/>
              <a:t>Hazards involving ladders, such as instability, electrical shock, and falls, can be predicted and prevented.</a:t>
            </a:r>
          </a:p>
          <a:p>
            <a:pPr>
              <a:lnSpc>
                <a:spcPct val="90000"/>
              </a:lnSpc>
              <a:buClrTx/>
              <a:buSzPct val="100000"/>
              <a:buFont typeface="Wingdings" pitchFamily="2" charset="2"/>
              <a:buChar char="§"/>
              <a:defRPr/>
            </a:pPr>
            <a:r>
              <a:rPr lang="en-US" altLang="en-US" sz="2600" b="1" dirty="0"/>
              <a:t>Prevention requires proper planning, correct ladder selection, sound work procedures and excellent ladder maintenance.</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Why Take Portable Ladder Safety Training?</a:t>
            </a:r>
            <a:endParaRPr lang="en-US" sz="2000" dirty="0">
              <a:effectLst/>
            </a:endParaRPr>
          </a:p>
        </p:txBody>
      </p:sp>
    </p:spTree>
    <p:extLst>
      <p:ext uri="{BB962C8B-B14F-4D97-AF65-F5344CB8AC3E}">
        <p14:creationId xmlns:p14="http://schemas.microsoft.com/office/powerpoint/2010/main" val="4197799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lnSpc>
                <a:spcPct val="90000"/>
              </a:lnSpc>
              <a:spcBef>
                <a:spcPct val="0"/>
              </a:spcBef>
              <a:buClr>
                <a:schemeClr val="tx1"/>
              </a:buClr>
              <a:buNone/>
              <a:defRPr/>
            </a:pPr>
            <a:r>
              <a:rPr lang="en-US" sz="3200" b="1" dirty="0"/>
              <a:t>Choosing the proper ladder:</a:t>
            </a:r>
          </a:p>
          <a:p>
            <a:pPr marL="0" indent="0">
              <a:spcBef>
                <a:spcPct val="0"/>
              </a:spcBef>
              <a:buNone/>
              <a:defRPr/>
            </a:pPr>
            <a:endParaRPr lang="en-US" sz="1100" b="1" dirty="0"/>
          </a:p>
          <a:p>
            <a:pPr>
              <a:lnSpc>
                <a:spcPct val="90000"/>
              </a:lnSpc>
              <a:buClrTx/>
              <a:buSzPct val="100000"/>
              <a:buFont typeface="Wingdings" pitchFamily="2" charset="2"/>
              <a:buChar char="§"/>
              <a:defRPr/>
            </a:pPr>
            <a:r>
              <a:rPr lang="en-US" sz="2800" b="1" dirty="0"/>
              <a:t>Use ladders for their designed purpose. Read and follow all manufacturer instructions and warnings!</a:t>
            </a:r>
          </a:p>
          <a:p>
            <a:pPr>
              <a:lnSpc>
                <a:spcPct val="90000"/>
              </a:lnSpc>
              <a:buClrTx/>
              <a:buSzPct val="100000"/>
              <a:buFont typeface="Wingdings" pitchFamily="2" charset="2"/>
              <a:buChar char="§"/>
              <a:defRPr/>
            </a:pPr>
            <a:r>
              <a:rPr lang="en-US" sz="2800" b="1" dirty="0"/>
              <a:t>Portable ladders are those that can be easily moved or carried and include:</a:t>
            </a:r>
          </a:p>
          <a:p>
            <a:pPr marL="742950" lvl="2" indent="-342900">
              <a:lnSpc>
                <a:spcPct val="90000"/>
              </a:lnSpc>
              <a:buClrTx/>
              <a:buSzPct val="100000"/>
              <a:buFont typeface="Wingdings" pitchFamily="2" charset="2"/>
              <a:buChar char="§"/>
              <a:defRPr/>
            </a:pPr>
            <a:r>
              <a:rPr lang="en-US" sz="2400" b="1" dirty="0"/>
              <a:t>Fold-out or self-supporting ladders such as step ladders.</a:t>
            </a:r>
          </a:p>
          <a:p>
            <a:pPr marL="742950" lvl="2" indent="-342900">
              <a:lnSpc>
                <a:spcPct val="90000"/>
              </a:lnSpc>
              <a:buClrTx/>
              <a:buSzPct val="100000"/>
              <a:buFont typeface="Wingdings" pitchFamily="2" charset="2"/>
              <a:buChar char="§"/>
              <a:defRPr/>
            </a:pPr>
            <a:r>
              <a:rPr lang="en-US" sz="2400" b="1" dirty="0"/>
              <a:t>Leaning or non-self-supporting ladders such as straight or extension ladders.</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Ladder Selection</a:t>
            </a:r>
            <a:endParaRPr lang="en-US" sz="2000" dirty="0">
              <a:effectLst/>
            </a:endParaRPr>
          </a:p>
        </p:txBody>
      </p:sp>
    </p:spTree>
    <p:extLst>
      <p:ext uri="{BB962C8B-B14F-4D97-AF65-F5344CB8AC3E}">
        <p14:creationId xmlns:p14="http://schemas.microsoft.com/office/powerpoint/2010/main" val="3724811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lnSpc>
                <a:spcPct val="90000"/>
              </a:lnSpc>
              <a:spcBef>
                <a:spcPct val="0"/>
              </a:spcBef>
              <a:buClr>
                <a:schemeClr val="tx1"/>
              </a:buClr>
              <a:buNone/>
              <a:defRPr/>
            </a:pPr>
            <a:r>
              <a:rPr lang="en-US" sz="3200" b="1" dirty="0"/>
              <a:t>Choosing the proper ladder (continued):</a:t>
            </a:r>
          </a:p>
          <a:p>
            <a:pPr marL="0" indent="0">
              <a:spcBef>
                <a:spcPct val="0"/>
              </a:spcBef>
              <a:buNone/>
              <a:defRPr/>
            </a:pPr>
            <a:endParaRPr lang="en-US" sz="1100" b="1" dirty="0"/>
          </a:p>
          <a:p>
            <a:pPr>
              <a:lnSpc>
                <a:spcPct val="90000"/>
              </a:lnSpc>
              <a:buClrTx/>
              <a:buSzPct val="100000"/>
              <a:buFont typeface="Wingdings" pitchFamily="2" charset="2"/>
              <a:buChar char="§"/>
              <a:defRPr/>
            </a:pPr>
            <a:r>
              <a:rPr lang="en-US" sz="2800" b="1" dirty="0"/>
              <a:t>Read and follow all manufacturer instructions, and the markings and labels on the ladders.</a:t>
            </a:r>
          </a:p>
          <a:p>
            <a:pPr>
              <a:lnSpc>
                <a:spcPct val="90000"/>
              </a:lnSpc>
              <a:buClrTx/>
              <a:buSzPct val="100000"/>
              <a:buFont typeface="Wingdings" pitchFamily="2" charset="2"/>
              <a:buChar char="§"/>
              <a:defRPr/>
            </a:pPr>
            <a:r>
              <a:rPr lang="en-US" sz="2800" b="1" dirty="0"/>
              <a:t>Do not exceed the maximum load rating of any ladder.</a:t>
            </a:r>
            <a:endParaRPr lang="en-US" sz="2400" dirty="0"/>
          </a:p>
          <a:p>
            <a:pPr marL="742950" lvl="2" indent="-342900">
              <a:lnSpc>
                <a:spcPct val="90000"/>
              </a:lnSpc>
              <a:buClrTx/>
              <a:buSzPct val="100000"/>
              <a:buFont typeface="Wingdings" pitchFamily="2" charset="2"/>
              <a:buChar char="§"/>
              <a:defRPr/>
            </a:pPr>
            <a:r>
              <a:rPr lang="en-US" sz="2400" b="1" dirty="0"/>
              <a:t>In addition to the weight of the person, be sure to include the weight of any tools and equipment that will be used on the ladder when calculating the maximum load</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Ladder Selection</a:t>
            </a:r>
            <a:endParaRPr lang="en-US" sz="2000" dirty="0">
              <a:effectLst/>
            </a:endParaRPr>
          </a:p>
        </p:txBody>
      </p:sp>
    </p:spTree>
    <p:extLst>
      <p:ext uri="{BB962C8B-B14F-4D97-AF65-F5344CB8AC3E}">
        <p14:creationId xmlns:p14="http://schemas.microsoft.com/office/powerpoint/2010/main" val="2331413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lnSpc>
                <a:spcPct val="90000"/>
              </a:lnSpc>
              <a:spcBef>
                <a:spcPct val="0"/>
              </a:spcBef>
              <a:buClr>
                <a:schemeClr val="tx1"/>
              </a:buClr>
              <a:buNone/>
              <a:defRPr/>
            </a:pPr>
            <a:r>
              <a:rPr lang="en-US" sz="2800" b="1" dirty="0"/>
              <a:t>Before you begin:</a:t>
            </a:r>
          </a:p>
          <a:p>
            <a:pPr marL="0" indent="0">
              <a:lnSpc>
                <a:spcPct val="80000"/>
              </a:lnSpc>
              <a:buClr>
                <a:srgbClr val="000000"/>
              </a:buClr>
              <a:buNone/>
              <a:defRPr/>
            </a:pPr>
            <a:endParaRPr lang="en-US" sz="1100" dirty="0">
              <a:solidFill>
                <a:srgbClr val="000000"/>
              </a:solidFill>
            </a:endParaRPr>
          </a:p>
          <a:p>
            <a:pPr>
              <a:lnSpc>
                <a:spcPct val="90000"/>
              </a:lnSpc>
              <a:buClrTx/>
              <a:buSzPct val="100000"/>
              <a:buFont typeface="Wingdings" pitchFamily="2" charset="2"/>
              <a:buChar char="§"/>
              <a:defRPr/>
            </a:pPr>
            <a:r>
              <a:rPr lang="en-US" sz="2400" b="1" dirty="0"/>
              <a:t>All ladders must be inspected by a competent person prior to use and after any incidents, as well as when any damage is suspected.</a:t>
            </a:r>
          </a:p>
          <a:p>
            <a:pPr>
              <a:lnSpc>
                <a:spcPct val="90000"/>
              </a:lnSpc>
              <a:buClrTx/>
              <a:buSzPct val="100000"/>
              <a:buFont typeface="Wingdings" pitchFamily="2" charset="2"/>
              <a:buChar char="§"/>
              <a:defRPr/>
            </a:pPr>
            <a:r>
              <a:rPr lang="en-US" sz="2400" b="1" dirty="0"/>
              <a:t>Ladder steps must be parallel, uniformly spaced and free of debris or slippery material.</a:t>
            </a:r>
          </a:p>
          <a:p>
            <a:pPr>
              <a:lnSpc>
                <a:spcPct val="90000"/>
              </a:lnSpc>
              <a:buClrTx/>
              <a:buSzPct val="100000"/>
              <a:buFont typeface="Wingdings" pitchFamily="2" charset="2"/>
              <a:buChar char="§"/>
              <a:defRPr/>
            </a:pPr>
            <a:r>
              <a:rPr lang="en-US" sz="2400" b="1" dirty="0"/>
              <a:t>Ladders need to be inspected for rough edges, warping, breaks or broken joints, etc., to prevent snagging or potential scrape hazards. Follow the manufacturer inspection requirements.</a:t>
            </a:r>
          </a:p>
          <a:p>
            <a:pPr marL="742950" lvl="2" indent="-342900">
              <a:lnSpc>
                <a:spcPct val="90000"/>
              </a:lnSpc>
              <a:buClrTx/>
              <a:buSzPct val="100000"/>
              <a:buFont typeface="Wingdings" pitchFamily="2" charset="2"/>
              <a:buChar char="§"/>
              <a:defRPr/>
            </a:pPr>
            <a:r>
              <a:rPr lang="en-US" sz="2000" b="1" dirty="0"/>
              <a:t>Make sure the hooks and locks on the extension ladder are in good condition. </a:t>
            </a:r>
          </a:p>
          <a:p>
            <a:pPr marL="742950" lvl="2" indent="-342900">
              <a:lnSpc>
                <a:spcPct val="90000"/>
              </a:lnSpc>
              <a:buClrTx/>
              <a:buSzPct val="100000"/>
              <a:buFont typeface="Wingdings" pitchFamily="2" charset="2"/>
              <a:buChar char="§"/>
              <a:defRPr/>
            </a:pPr>
            <a:r>
              <a:rPr lang="en-US" sz="2000" b="1" dirty="0"/>
              <a:t>Replace worn or frayed ropes on extension ladders at once.</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Ladder Inspection</a:t>
            </a:r>
            <a:endParaRPr lang="en-US" sz="2000" dirty="0">
              <a:effectLst/>
            </a:endParaRPr>
          </a:p>
        </p:txBody>
      </p:sp>
    </p:spTree>
    <p:extLst>
      <p:ext uri="{BB962C8B-B14F-4D97-AF65-F5344CB8AC3E}">
        <p14:creationId xmlns:p14="http://schemas.microsoft.com/office/powerpoint/2010/main" val="2041146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lnSpc>
                <a:spcPct val="90000"/>
              </a:lnSpc>
              <a:spcBef>
                <a:spcPct val="0"/>
              </a:spcBef>
              <a:buClr>
                <a:schemeClr val="tx1"/>
              </a:buClr>
              <a:buNone/>
              <a:defRPr/>
            </a:pPr>
            <a:r>
              <a:rPr lang="en-US" sz="3200" b="1" dirty="0"/>
              <a:t>Before you begin (continued):</a:t>
            </a:r>
          </a:p>
          <a:p>
            <a:pPr marL="0" indent="0">
              <a:lnSpc>
                <a:spcPct val="90000"/>
              </a:lnSpc>
              <a:spcBef>
                <a:spcPct val="0"/>
              </a:spcBef>
              <a:buClr>
                <a:schemeClr val="tx1"/>
              </a:buClr>
              <a:buNone/>
              <a:defRPr/>
            </a:pPr>
            <a:endParaRPr lang="en-US" sz="1100" b="1" dirty="0"/>
          </a:p>
          <a:p>
            <a:pPr>
              <a:lnSpc>
                <a:spcPct val="90000"/>
              </a:lnSpc>
              <a:buClrTx/>
              <a:buSzPct val="100000"/>
              <a:buFont typeface="Wingdings" pitchFamily="2" charset="2"/>
              <a:buChar char="§"/>
              <a:defRPr/>
            </a:pPr>
            <a:r>
              <a:rPr lang="en-US" sz="3200" b="1" dirty="0"/>
              <a:t>Wood ladders cannot be painted or coated with any opaque covering other than manufacturer-provided warning labels. </a:t>
            </a:r>
          </a:p>
          <a:p>
            <a:pPr>
              <a:lnSpc>
                <a:spcPct val="90000"/>
              </a:lnSpc>
              <a:buClrTx/>
              <a:buSzPct val="100000"/>
              <a:buFont typeface="Wingdings" pitchFamily="2" charset="2"/>
              <a:buChar char="§"/>
              <a:defRPr/>
            </a:pPr>
            <a:r>
              <a:rPr lang="en-US" sz="3200" b="1" dirty="0"/>
              <a:t>Painting can disguise defects. </a:t>
            </a:r>
          </a:p>
          <a:p>
            <a:pPr>
              <a:lnSpc>
                <a:spcPct val="90000"/>
              </a:lnSpc>
              <a:buClrTx/>
              <a:buSzPct val="100000"/>
              <a:buFont typeface="Wingdings" pitchFamily="2" charset="2"/>
              <a:buChar char="§"/>
              <a:defRPr/>
            </a:pPr>
            <a:r>
              <a:rPr lang="en-US" sz="3200" b="1" dirty="0"/>
              <a:t>Warning labels must not be removed or altered in any way.</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Ladder Inspection</a:t>
            </a:r>
            <a:endParaRPr lang="en-US" sz="2000" dirty="0">
              <a:effectLst/>
            </a:endParaRPr>
          </a:p>
        </p:txBody>
      </p:sp>
    </p:spTree>
    <p:extLst>
      <p:ext uri="{BB962C8B-B14F-4D97-AF65-F5344CB8AC3E}">
        <p14:creationId xmlns:p14="http://schemas.microsoft.com/office/powerpoint/2010/main" val="3647937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spcBef>
                <a:spcPts val="0"/>
              </a:spcBef>
              <a:buNone/>
              <a:defRPr/>
            </a:pPr>
            <a:r>
              <a:rPr lang="en-US" sz="3200" b="1" dirty="0"/>
              <a:t>Isolating unsafe equipment:</a:t>
            </a:r>
          </a:p>
          <a:p>
            <a:pPr marL="0" indent="0">
              <a:spcBef>
                <a:spcPts val="0"/>
              </a:spcBef>
              <a:buNone/>
              <a:defRPr/>
            </a:pPr>
            <a:endParaRPr lang="en-US" sz="1100" b="1" dirty="0"/>
          </a:p>
          <a:p>
            <a:pPr>
              <a:lnSpc>
                <a:spcPct val="90000"/>
              </a:lnSpc>
              <a:buClrTx/>
              <a:buSzPct val="100000"/>
              <a:buFont typeface="Wingdings" pitchFamily="2" charset="2"/>
              <a:buChar char="§"/>
              <a:defRPr/>
            </a:pPr>
            <a:r>
              <a:rPr lang="en-US" sz="2800" b="1" dirty="0"/>
              <a:t>Any ladders with broken rungs, railings, signs of corrosion, loose rivets, fastenings or unsafe wear and tear must be removed from service.</a:t>
            </a:r>
          </a:p>
          <a:p>
            <a:pPr marL="742950" lvl="2" indent="-342900">
              <a:lnSpc>
                <a:spcPct val="90000"/>
              </a:lnSpc>
              <a:buClrTx/>
              <a:buSzPct val="100000"/>
              <a:buFont typeface="Wingdings" pitchFamily="2" charset="2"/>
              <a:buChar char="§"/>
              <a:defRPr/>
            </a:pPr>
            <a:r>
              <a:rPr lang="en-US" sz="2400" b="1" dirty="0"/>
              <a:t>Remove these portable ladders from the area and mark them with signage that indicates that they cannot be used until repaired.</a:t>
            </a:r>
          </a:p>
          <a:p>
            <a:pPr>
              <a:lnSpc>
                <a:spcPct val="90000"/>
              </a:lnSpc>
              <a:buClrTx/>
              <a:buSzPct val="100000"/>
              <a:buFont typeface="Wingdings" pitchFamily="2" charset="2"/>
              <a:buChar char="§"/>
              <a:defRPr/>
            </a:pPr>
            <a:r>
              <a:rPr lang="en-US" sz="2800" b="1" dirty="0"/>
              <a:t>Develop a checklist from the manufacturer owner’s manual to guide you with your inspection. </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Ladder Inspection</a:t>
            </a:r>
            <a:endParaRPr lang="en-US" sz="2000" dirty="0">
              <a:effectLst/>
            </a:endParaRPr>
          </a:p>
        </p:txBody>
      </p:sp>
    </p:spTree>
    <p:extLst>
      <p:ext uri="{BB962C8B-B14F-4D97-AF65-F5344CB8AC3E}">
        <p14:creationId xmlns:p14="http://schemas.microsoft.com/office/powerpoint/2010/main" val="409606935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Line_x0020_of_x0020_Business xmlns="a463d050-d0ed-4b5a-a34c-0075d93dcf31">N/A</Line_x0020_of_x0020_Business>
    <Information_x0020_Classification xmlns="a463d050-d0ed-4b5a-a34c-0075d93dcf3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F787E1384BB274C8F8FAF99663BEFA3" ma:contentTypeVersion="37" ma:contentTypeDescription="Create a new document." ma:contentTypeScope="" ma:versionID="aaca717325b17ee4caabd152deddc3c5">
  <xsd:schema xmlns:xsd="http://www.w3.org/2001/XMLSchema" xmlns:xs="http://www.w3.org/2001/XMLSchema" xmlns:p="http://schemas.microsoft.com/office/2006/metadata/properties" xmlns:ns2="a463d050-d0ed-4b5a-a34c-0075d93dcf31" targetNamespace="http://schemas.microsoft.com/office/2006/metadata/properties" ma:root="true" ma:fieldsID="d52cd6d727d08fe7a1b06b18aa8df11c" ns2:_="">
    <xsd:import namespace="a463d050-d0ed-4b5a-a34c-0075d93dcf31"/>
    <xsd:element name="properties">
      <xsd:complexType>
        <xsd:sequence>
          <xsd:element name="documentManagement">
            <xsd:complexType>
              <xsd:all>
                <xsd:element ref="ns2:Information_x0020_Classification" minOccurs="0"/>
                <xsd:element ref="ns2:Line_x0020_of_x0020_Busines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3d050-d0ed-4b5a-a34c-0075d93dcf31" elementFormDefault="qualified">
    <xsd:import namespace="http://schemas.microsoft.com/office/2006/documentManagement/types"/>
    <xsd:import namespace="http://schemas.microsoft.com/office/infopath/2007/PartnerControls"/>
    <xsd:element name="Information_x0020_Classification" ma:index="5" nillable="true" ma:displayName="Department" ma:format="Dropdown" ma:internalName="Information_x0020_Classification" ma:readOnly="false">
      <xsd:simpleType>
        <xsd:restriction base="dms:Choice">
          <xsd:enumeration value="Business Development"/>
          <xsd:enumeration value="Colleague Resources"/>
          <xsd:enumeration value="Communications"/>
          <xsd:enumeration value="Finance"/>
          <xsd:enumeration value="Implementation"/>
          <xsd:enumeration value="IT"/>
          <xsd:enumeration value="Internal Audit"/>
          <xsd:enumeration value="Legal"/>
          <xsd:enumeration value="Operations"/>
          <xsd:enumeration value="Administration"/>
          <xsd:enumeration value="TPM"/>
          <xsd:enumeration value="University"/>
        </xsd:restriction>
      </xsd:simpleType>
    </xsd:element>
    <xsd:element name="Line_x0020_of_x0020_Business" ma:index="6" nillable="true" ma:displayName="Line of Business" ma:default="N/A" ma:description="Select appropriate LOB if applicable so that content is categorized for searchability." ma:format="Dropdown" ma:internalName="Line_x0020_of_x0020_Business" ma:readOnly="false">
      <xsd:simpleType>
        <xsd:restriction base="dms:Choice">
          <xsd:enumeration value="Absence Mgmt"/>
          <xsd:enumeration value="Carrier Relations"/>
          <xsd:enumeration value="Client Support Services"/>
          <xsd:enumeration value="Disability"/>
          <xsd:enumeration value="Liability"/>
          <xsd:enumeration value="Managed Care"/>
          <xsd:enumeration value="Professional Liability"/>
          <xsd:enumeration value="SIU"/>
          <xsd:enumeration value="Specialty"/>
          <xsd:enumeration value="Work Comp"/>
          <xsd:enumeration value="N/A"/>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Description"/>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7B6943-A4AA-4FF3-9E1B-76D3B458004F}">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a463d050-d0ed-4b5a-a34c-0075d93dcf31"/>
    <ds:schemaRef ds:uri="http://www.w3.org/XML/1998/namespace"/>
    <ds:schemaRef ds:uri="http://purl.org/dc/dcmitype/"/>
  </ds:schemaRefs>
</ds:datastoreItem>
</file>

<file path=customXml/itemProps2.xml><?xml version="1.0" encoding="utf-8"?>
<ds:datastoreItem xmlns:ds="http://schemas.openxmlformats.org/officeDocument/2006/customXml" ds:itemID="{F860CD56-EC48-4526-9F8B-827CEABD6E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63d050-d0ed-4b5a-a34c-0075d93dcf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80356C1-6E4D-4FC7-93AF-6E7D10F251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1065</TotalTime>
  <Words>1908</Words>
  <Application>Microsoft Office PowerPoint</Application>
  <PresentationFormat>On-screen Show (4:3)</PresentationFormat>
  <Paragraphs>207</Paragraphs>
  <Slides>32</Slides>
  <Notes>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1_Office Theme</vt:lpstr>
      <vt:lpstr>Portable Ladder Safety Sedgwick Risk Services Presented by  Sedgwick on behalf of ORM  March 2020</vt:lpstr>
      <vt:lpstr>Disclaimer</vt:lpstr>
      <vt:lpstr>Course Outline – Portable Ladder Safety</vt:lpstr>
      <vt:lpstr>Why Take Portable Ladder Safety Training?</vt:lpstr>
      <vt:lpstr>Ladder Selection</vt:lpstr>
      <vt:lpstr>Ladder Selection</vt:lpstr>
      <vt:lpstr>Ladder Inspection</vt:lpstr>
      <vt:lpstr>Ladder Inspection</vt:lpstr>
      <vt:lpstr>Ladder Inspection</vt:lpstr>
      <vt:lpstr>Ladder Inspection</vt:lpstr>
      <vt:lpstr>Proper Placement</vt:lpstr>
      <vt:lpstr>Proper Placement</vt:lpstr>
      <vt:lpstr>Proper Placement</vt:lpstr>
      <vt:lpstr>Proper Placement</vt:lpstr>
      <vt:lpstr>Proper Placement</vt:lpstr>
      <vt:lpstr>Proper Use</vt:lpstr>
      <vt:lpstr>Proper Use</vt:lpstr>
      <vt:lpstr>Proper Use</vt:lpstr>
      <vt:lpstr>Proper Use</vt:lpstr>
      <vt:lpstr>Proper Use</vt:lpstr>
      <vt:lpstr>Proper Use</vt:lpstr>
      <vt:lpstr>Proper Use</vt:lpstr>
      <vt:lpstr>Proper Use</vt:lpstr>
      <vt:lpstr>Proper Use</vt:lpstr>
      <vt:lpstr>Maintenance and Storage</vt:lpstr>
      <vt:lpstr>Maintenance and Storage</vt:lpstr>
      <vt:lpstr>Maintenance and Storage</vt:lpstr>
      <vt:lpstr>Maintenance and Storage</vt:lpstr>
      <vt:lpstr>Other Safety Measures</vt:lpstr>
      <vt:lpstr>Other Safety Measures</vt:lpstr>
      <vt:lpstr>Summary – Portable Ladder Safety</vt:lpstr>
      <vt:lpstr>PowerPoint Presentation</vt:lpstr>
    </vt:vector>
  </TitlesOfParts>
  <Company>Sedgwick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White background</dc:title>
  <dc:creator>Waites, Karen W.</dc:creator>
  <dc:description>Public entity experience</dc:description>
  <cp:lastModifiedBy>Kovacs, Andrew</cp:lastModifiedBy>
  <cp:revision>187</cp:revision>
  <dcterms:created xsi:type="dcterms:W3CDTF">2014-12-02T20:26:26Z</dcterms:created>
  <dcterms:modified xsi:type="dcterms:W3CDTF">2020-03-17T18:34:54Z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Public Entity Experience</vt:lpwstr>
  </property>
  <property fmtid="{D5CDD505-2E9C-101B-9397-08002B2CF9AE}" pid="3" name="SlideDescription">
    <vt:lpwstr>Public entity experience</vt:lpwstr>
  </property>
  <property fmtid="{D5CDD505-2E9C-101B-9397-08002B2CF9AE}" pid="4" name="ContentTypeId">
    <vt:lpwstr>0x010100BF787E1384BB274C8F8FAF99663BEFA3</vt:lpwstr>
  </property>
</Properties>
</file>