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32"/>
  </p:notesMasterIdLst>
  <p:sldIdLst>
    <p:sldId id="257"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 id="278" r:id="rId25"/>
    <p:sldId id="279" r:id="rId26"/>
    <p:sldId id="280" r:id="rId27"/>
    <p:sldId id="281" r:id="rId28"/>
    <p:sldId id="282" r:id="rId29"/>
    <p:sldId id="283" r:id="rId30"/>
    <p:sldId id="258" r:id="rId3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 uri="{2D200454-40CA-4A62-9FC3-DE9A4176ACB9}">
      <p15:notesGuideLst xmlns=""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Sedgwick" initials="S" lastIdx="2" clrIdx="0"/>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009DDC"/>
    <a:srgbClr val="E6E9E9"/>
    <a:srgbClr val="345279"/>
    <a:srgbClr val="15398C"/>
    <a:srgbClr val="48444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13793" autoAdjust="0"/>
    <p:restoredTop sz="94558"/>
  </p:normalViewPr>
  <p:slideViewPr>
    <p:cSldViewPr snapToGrid="0">
      <p:cViewPr varScale="1">
        <p:scale>
          <a:sx n="97" d="100"/>
          <a:sy n="97" d="100"/>
        </p:scale>
        <p:origin x="-114" y="-174"/>
      </p:cViewPr>
      <p:guideLst>
        <p:guide orient="horz" pos="2160"/>
        <p:guide pos="2880"/>
      </p:guideLst>
    </p:cSldViewPr>
  </p:slideViewPr>
  <p:notesTextViewPr>
    <p:cViewPr>
      <p:scale>
        <a:sx n="100" d="100"/>
        <a:sy n="100" d="100"/>
      </p:scale>
      <p:origin x="0" y="0"/>
    </p:cViewPr>
  </p:notesTextViewPr>
  <p:notesViewPr>
    <p:cSldViewPr snapToGrid="0" snapToObjects="1">
      <p:cViewPr varScale="1">
        <p:scale>
          <a:sx n="103" d="100"/>
          <a:sy n="103" d="100"/>
        </p:scale>
        <p:origin x="-3568" y="-11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34" Type="http://schemas.openxmlformats.org/officeDocument/2006/relationships/presProps" Target="pres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commentAuthors" Target="commentAuthor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notesMaster" Target="notesMasters/notesMaster1.xml"/><Relationship Id="rId37"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E412F76-B312-44AE-84F0-8057986FA89A}" type="datetimeFigureOut">
              <a:rPr lang="en-US" smtClean="0"/>
              <a:t>3/18/2020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D5E937B-AB7B-481B-A5C4-4F754F77DA4F}" type="slidenum">
              <a:rPr lang="en-US" smtClean="0"/>
              <a:t>‹#›</a:t>
            </a:fld>
            <a:endParaRPr lang="en-US"/>
          </a:p>
        </p:txBody>
      </p:sp>
    </p:spTree>
    <p:extLst>
      <p:ext uri="{BB962C8B-B14F-4D97-AF65-F5344CB8AC3E}">
        <p14:creationId xmlns:p14="http://schemas.microsoft.com/office/powerpoint/2010/main" val="163527340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D5E937B-AB7B-481B-A5C4-4F754F77DA4F}" type="slidenum">
              <a:rPr lang="en-US" smtClean="0"/>
              <a:t>1</a:t>
            </a:fld>
            <a:endParaRPr lang="en-US"/>
          </a:p>
        </p:txBody>
      </p:sp>
    </p:spTree>
    <p:extLst>
      <p:ext uri="{BB962C8B-B14F-4D97-AF65-F5344CB8AC3E}">
        <p14:creationId xmlns:p14="http://schemas.microsoft.com/office/powerpoint/2010/main" val="2473576323"/>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pic>
        <p:nvPicPr>
          <p:cNvPr id="7" name="Picture 6">
            <a:extLst>
              <a:ext uri="{FF2B5EF4-FFF2-40B4-BE49-F238E27FC236}">
                <a16:creationId xmlns="" xmlns:a16="http://schemas.microsoft.com/office/drawing/2014/main" id="{AA8F30EF-D008-0149-B7C2-6CDF6593264E}"/>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8" name="Text Box 4">
            <a:extLst>
              <a:ext uri="{FF2B5EF4-FFF2-40B4-BE49-F238E27FC236}">
                <a16:creationId xmlns="" xmlns:a16="http://schemas.microsoft.com/office/drawing/2014/main" id="{05CA8453-68F5-3244-B4AA-D03586A47DD7}"/>
              </a:ext>
            </a:extLst>
          </p:cNvPr>
          <p:cNvSpPr txBox="1">
            <a:spLocks noChangeArrowheads="1"/>
          </p:cNvSpPr>
          <p:nvPr userDrawn="1"/>
        </p:nvSpPr>
        <p:spPr bwMode="auto">
          <a:xfrm>
            <a:off x="6856936" y="6477487"/>
            <a:ext cx="2082074" cy="200055"/>
          </a:xfrm>
          <a:prstGeom prst="rect">
            <a:avLst/>
          </a:prstGeom>
          <a:noFill/>
          <a:ln w="9525">
            <a:noFill/>
            <a:miter lim="800000"/>
            <a:headEnd/>
            <a:tailEnd/>
          </a:ln>
          <a:effectLst/>
        </p:spPr>
        <p:txBody>
          <a:bodyPr wrap="square">
            <a:spAutoFit/>
          </a:bodyPr>
          <a:lstStyle/>
          <a:p>
            <a:pPr algn="r" rtl="0"/>
            <a:r>
              <a:rPr lang="en-US" sz="700" b="0" i="0" u="none" strike="noStrike" kern="1200" baseline="0" dirty="0">
                <a:solidFill>
                  <a:schemeClr val="bg1">
                    <a:lumMod val="50000"/>
                  </a:schemeClr>
                </a:solidFill>
                <a:latin typeface="Calibri" pitchFamily="34" charset="0"/>
                <a:ea typeface="+mn-ea"/>
                <a:cs typeface="Calibri" pitchFamily="34" charset="0"/>
              </a:rPr>
              <a:t>© 2020 Sedgwick - Do not disclose or distribute.</a:t>
            </a:r>
          </a:p>
        </p:txBody>
      </p:sp>
      <p:sp>
        <p:nvSpPr>
          <p:cNvPr id="9" name="Title 1">
            <a:extLst>
              <a:ext uri="{FF2B5EF4-FFF2-40B4-BE49-F238E27FC236}">
                <a16:creationId xmlns="" xmlns:a16="http://schemas.microsoft.com/office/drawing/2014/main" id="{6897A83E-10ED-A34D-BA4C-3F4266CFD985}"/>
              </a:ext>
            </a:extLst>
          </p:cNvPr>
          <p:cNvSpPr>
            <a:spLocks noGrp="1"/>
          </p:cNvSpPr>
          <p:nvPr>
            <p:ph type="title"/>
          </p:nvPr>
        </p:nvSpPr>
        <p:spPr>
          <a:xfrm>
            <a:off x="-2424767" y="5311650"/>
            <a:ext cx="11445240" cy="936172"/>
          </a:xfrm>
          <a:prstGeom prst="rect">
            <a:avLst/>
          </a:prstGeom>
          <a:ln>
            <a:noFill/>
          </a:ln>
        </p:spPr>
        <p:txBody>
          <a:bodyPr bIns="0" anchor="ctr">
            <a:noAutofit/>
          </a:bodyPr>
          <a:lstStyle>
            <a:lvl1pPr algn="r">
              <a:defRPr sz="2400" b="0" i="0">
                <a:solidFill>
                  <a:srgbClr val="009DDC"/>
                </a:solidFill>
                <a:effectLst/>
                <a:latin typeface="Calibri Light" panose="020F0302020204030204" pitchFamily="34" charset="0"/>
                <a:cs typeface="Calibri Light" panose="020F0302020204030204" pitchFamily="34" charset="0"/>
              </a:defRPr>
            </a:lvl1pPr>
          </a:lstStyle>
          <a:p>
            <a:r>
              <a:rPr lang="en-US" dirty="0"/>
              <a:t>Click to edit Master title style</a:t>
            </a:r>
          </a:p>
        </p:txBody>
      </p:sp>
      <p:grpSp>
        <p:nvGrpSpPr>
          <p:cNvPr id="10" name="Group 9">
            <a:extLst>
              <a:ext uri="{FF2B5EF4-FFF2-40B4-BE49-F238E27FC236}">
                <a16:creationId xmlns="" xmlns:a16="http://schemas.microsoft.com/office/drawing/2014/main" id="{5CEB735C-84C2-B34A-92EB-668908979A3B}"/>
              </a:ext>
            </a:extLst>
          </p:cNvPr>
          <p:cNvGrpSpPr/>
          <p:nvPr userDrawn="1"/>
        </p:nvGrpSpPr>
        <p:grpSpPr>
          <a:xfrm>
            <a:off x="5505553" y="1629046"/>
            <a:ext cx="1682116" cy="539120"/>
            <a:chOff x="6187452" y="569753"/>
            <a:chExt cx="1307166" cy="418948"/>
          </a:xfrm>
        </p:grpSpPr>
        <p:pic>
          <p:nvPicPr>
            <p:cNvPr id="11" name="Picture 10">
              <a:extLst>
                <a:ext uri="{FF2B5EF4-FFF2-40B4-BE49-F238E27FC236}">
                  <a16:creationId xmlns="" xmlns:a16="http://schemas.microsoft.com/office/drawing/2014/main" id="{F8905D8C-A5E0-BF4D-A4E8-75775D0A2D2C}"/>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187452" y="659546"/>
              <a:ext cx="1219466" cy="290596"/>
            </a:xfrm>
            <a:prstGeom prst="rect">
              <a:avLst/>
            </a:prstGeom>
          </p:spPr>
        </p:pic>
        <p:cxnSp>
          <p:nvCxnSpPr>
            <p:cNvPr id="12" name="Straight Connector 11">
              <a:extLst>
                <a:ext uri="{FF2B5EF4-FFF2-40B4-BE49-F238E27FC236}">
                  <a16:creationId xmlns="" xmlns:a16="http://schemas.microsoft.com/office/drawing/2014/main" id="{6560C015-7F04-BD44-83B0-755EBABDEA60}"/>
                </a:ext>
              </a:extLst>
            </p:cNvPr>
            <p:cNvCxnSpPr>
              <a:cxnSpLocks/>
            </p:cNvCxnSpPr>
            <p:nvPr/>
          </p:nvCxnSpPr>
          <p:spPr>
            <a:xfrm>
              <a:off x="7494617" y="569753"/>
              <a:ext cx="1" cy="418948"/>
            </a:xfrm>
            <a:prstGeom prst="line">
              <a:avLst/>
            </a:prstGeom>
            <a:ln w="1270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251919177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2_Custom Layout">
    <p:spTree>
      <p:nvGrpSpPr>
        <p:cNvPr id="1" name=""/>
        <p:cNvGrpSpPr/>
        <p:nvPr/>
      </p:nvGrpSpPr>
      <p:grpSpPr>
        <a:xfrm>
          <a:off x="0" y="0"/>
          <a:ext cx="0" cy="0"/>
          <a:chOff x="0" y="0"/>
          <a:chExt cx="0" cy="0"/>
        </a:xfrm>
      </p:grpSpPr>
      <p:pic>
        <p:nvPicPr>
          <p:cNvPr id="3" name="Picture 2">
            <a:extLst>
              <a:ext uri="{FF2B5EF4-FFF2-40B4-BE49-F238E27FC236}">
                <a16:creationId xmlns="" xmlns:a16="http://schemas.microsoft.com/office/drawing/2014/main" id="{27AD2E4E-14B2-184E-9354-9B1AECA27C56}"/>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8" name="Text Box 4">
            <a:extLst>
              <a:ext uri="{FF2B5EF4-FFF2-40B4-BE49-F238E27FC236}">
                <a16:creationId xmlns="" xmlns:a16="http://schemas.microsoft.com/office/drawing/2014/main" id="{05CA8453-68F5-3244-B4AA-D03586A47DD7}"/>
              </a:ext>
            </a:extLst>
          </p:cNvPr>
          <p:cNvSpPr txBox="1">
            <a:spLocks noChangeArrowheads="1"/>
          </p:cNvSpPr>
          <p:nvPr userDrawn="1"/>
        </p:nvSpPr>
        <p:spPr bwMode="auto">
          <a:xfrm>
            <a:off x="6856936" y="6477487"/>
            <a:ext cx="2082074" cy="200055"/>
          </a:xfrm>
          <a:prstGeom prst="rect">
            <a:avLst/>
          </a:prstGeom>
          <a:noFill/>
          <a:ln w="9525">
            <a:noFill/>
            <a:miter lim="800000"/>
            <a:headEnd/>
            <a:tailEnd/>
          </a:ln>
          <a:effectLst/>
        </p:spPr>
        <p:txBody>
          <a:bodyPr wrap="square">
            <a:spAutoFit/>
          </a:bodyPr>
          <a:lstStyle/>
          <a:p>
            <a:pPr algn="r" rtl="0"/>
            <a:r>
              <a:rPr lang="en-US" sz="700" b="0" i="0" u="none" strike="noStrike" kern="1200" baseline="0" dirty="0">
                <a:solidFill>
                  <a:schemeClr val="bg1"/>
                </a:solidFill>
                <a:latin typeface="Calibri" pitchFamily="34" charset="0"/>
                <a:ea typeface="+mn-ea"/>
                <a:cs typeface="Calibri" pitchFamily="34" charset="0"/>
              </a:rPr>
              <a:t>© 2020 Sedgwick - Do not disclose or distribute.</a:t>
            </a:r>
          </a:p>
        </p:txBody>
      </p:sp>
      <p:sp>
        <p:nvSpPr>
          <p:cNvPr id="9" name="Title 1">
            <a:extLst>
              <a:ext uri="{FF2B5EF4-FFF2-40B4-BE49-F238E27FC236}">
                <a16:creationId xmlns="" xmlns:a16="http://schemas.microsoft.com/office/drawing/2014/main" id="{6897A83E-10ED-A34D-BA4C-3F4266CFD985}"/>
              </a:ext>
            </a:extLst>
          </p:cNvPr>
          <p:cNvSpPr>
            <a:spLocks noGrp="1"/>
          </p:cNvSpPr>
          <p:nvPr>
            <p:ph type="title"/>
          </p:nvPr>
        </p:nvSpPr>
        <p:spPr>
          <a:xfrm>
            <a:off x="-2424767" y="5311650"/>
            <a:ext cx="11445240" cy="936172"/>
          </a:xfrm>
          <a:prstGeom prst="rect">
            <a:avLst/>
          </a:prstGeom>
          <a:ln>
            <a:noFill/>
          </a:ln>
        </p:spPr>
        <p:txBody>
          <a:bodyPr bIns="0" anchor="ctr">
            <a:noAutofit/>
          </a:bodyPr>
          <a:lstStyle>
            <a:lvl1pPr algn="r">
              <a:defRPr sz="2400" b="0" i="0">
                <a:solidFill>
                  <a:srgbClr val="009DDC"/>
                </a:solidFill>
                <a:effectLst/>
                <a:latin typeface="Calibri Light" panose="020F0302020204030204" pitchFamily="34" charset="0"/>
                <a:cs typeface="Calibri Light" panose="020F0302020204030204" pitchFamily="34" charset="0"/>
              </a:defRPr>
            </a:lvl1pPr>
          </a:lstStyle>
          <a:p>
            <a:r>
              <a:rPr lang="en-US" dirty="0"/>
              <a:t>Click to edit Master title style</a:t>
            </a:r>
          </a:p>
        </p:txBody>
      </p:sp>
      <p:cxnSp>
        <p:nvCxnSpPr>
          <p:cNvPr id="12" name="Straight Connector 11">
            <a:extLst>
              <a:ext uri="{FF2B5EF4-FFF2-40B4-BE49-F238E27FC236}">
                <a16:creationId xmlns="" xmlns:a16="http://schemas.microsoft.com/office/drawing/2014/main" id="{6560C015-7F04-BD44-83B0-755EBABDEA60}"/>
              </a:ext>
            </a:extLst>
          </p:cNvPr>
          <p:cNvCxnSpPr>
            <a:cxnSpLocks/>
          </p:cNvCxnSpPr>
          <p:nvPr/>
        </p:nvCxnSpPr>
        <p:spPr>
          <a:xfrm>
            <a:off x="7187669" y="1629046"/>
            <a:ext cx="1" cy="53912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pic>
        <p:nvPicPr>
          <p:cNvPr id="14" name="Picture 13">
            <a:extLst>
              <a:ext uri="{FF2B5EF4-FFF2-40B4-BE49-F238E27FC236}">
                <a16:creationId xmlns="" xmlns:a16="http://schemas.microsoft.com/office/drawing/2014/main" id="{70AD9C9F-A6D8-3C49-A93C-967F876440E6}"/>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5505396" y="1738630"/>
            <a:ext cx="1578030" cy="376041"/>
          </a:xfrm>
          <a:prstGeom prst="rect">
            <a:avLst/>
          </a:prstGeom>
        </p:spPr>
      </p:pic>
    </p:spTree>
    <p:extLst>
      <p:ext uri="{BB962C8B-B14F-4D97-AF65-F5344CB8AC3E}">
        <p14:creationId xmlns:p14="http://schemas.microsoft.com/office/powerpoint/2010/main" val="12369529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userDrawn="1">
  <p:cSld name="1_Custom Layout">
    <p:spTree>
      <p:nvGrpSpPr>
        <p:cNvPr id="1" name=""/>
        <p:cNvGrpSpPr/>
        <p:nvPr/>
      </p:nvGrpSpPr>
      <p:grpSpPr>
        <a:xfrm>
          <a:off x="0" y="0"/>
          <a:ext cx="0" cy="0"/>
          <a:chOff x="0" y="0"/>
          <a:chExt cx="0" cy="0"/>
        </a:xfrm>
      </p:grpSpPr>
      <p:pic>
        <p:nvPicPr>
          <p:cNvPr id="4" name="Picture 3">
            <a:extLst>
              <a:ext uri="{FF2B5EF4-FFF2-40B4-BE49-F238E27FC236}">
                <a16:creationId xmlns="" xmlns:a16="http://schemas.microsoft.com/office/drawing/2014/main" id="{8C351545-BF0A-2C40-AB70-30A2DCADCECB}"/>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11" name="Text Placeholder 10"/>
          <p:cNvSpPr>
            <a:spLocks noGrp="1"/>
          </p:cNvSpPr>
          <p:nvPr>
            <p:ph type="body" sz="quarter" idx="10"/>
          </p:nvPr>
        </p:nvSpPr>
        <p:spPr>
          <a:xfrm>
            <a:off x="492461" y="1175040"/>
            <a:ext cx="8199037" cy="4829760"/>
          </a:xfrm>
          <a:prstGeom prst="rect">
            <a:avLst/>
          </a:prstGeom>
        </p:spPr>
        <p:txBody>
          <a:bodyPr/>
          <a:lstStyle>
            <a:lvl1pPr>
              <a:buClr>
                <a:srgbClr val="118ACA"/>
              </a:buClr>
              <a:defRPr sz="2000" b="0">
                <a:solidFill>
                  <a:schemeClr val="tx1">
                    <a:lumMod val="85000"/>
                    <a:lumOff val="15000"/>
                  </a:schemeClr>
                </a:solidFill>
                <a:effectLst/>
                <a:latin typeface="+mn-lt"/>
                <a:cs typeface="Tahoma" pitchFamily="34" charset="0"/>
              </a:defRPr>
            </a:lvl1pPr>
            <a:lvl2pPr>
              <a:buClr>
                <a:srgbClr val="118ACA"/>
              </a:buClr>
              <a:defRPr sz="2000">
                <a:solidFill>
                  <a:schemeClr val="tx1">
                    <a:lumMod val="75000"/>
                    <a:lumOff val="25000"/>
                  </a:schemeClr>
                </a:solidFill>
                <a:latin typeface="+mn-lt"/>
                <a:cs typeface="Tahoma" pitchFamily="34" charset="0"/>
              </a:defRPr>
            </a:lvl2pPr>
            <a:lvl3pPr marL="1143000" indent="-228600">
              <a:buClr>
                <a:srgbClr val="118ACA"/>
              </a:buClr>
              <a:buFont typeface="Arial"/>
              <a:buChar char="•"/>
              <a:defRPr sz="1800">
                <a:solidFill>
                  <a:schemeClr val="tx1">
                    <a:lumMod val="75000"/>
                    <a:lumOff val="25000"/>
                  </a:schemeClr>
                </a:solidFill>
                <a:latin typeface="+mn-lt"/>
                <a:cs typeface="Tahoma" pitchFamily="34" charset="0"/>
              </a:defRPr>
            </a:lvl3pPr>
            <a:lvl4pPr marL="1600200" indent="-228600">
              <a:buClr>
                <a:srgbClr val="118ACA"/>
              </a:buClr>
              <a:buFont typeface="Arial"/>
              <a:buChar char="•"/>
              <a:defRPr sz="1800">
                <a:solidFill>
                  <a:schemeClr val="tx1">
                    <a:lumMod val="75000"/>
                    <a:lumOff val="25000"/>
                  </a:schemeClr>
                </a:solidFill>
                <a:latin typeface="+mn-lt"/>
                <a:cs typeface="Tahoma" pitchFamily="34" charset="0"/>
              </a:defRPr>
            </a:lvl4pPr>
            <a:lvl5pPr marL="2057400" indent="-228600">
              <a:buClr>
                <a:srgbClr val="118ACA"/>
              </a:buClr>
              <a:buFont typeface="Arial"/>
              <a:buChar char="•"/>
              <a:defRPr sz="1800">
                <a:solidFill>
                  <a:schemeClr val="tx1">
                    <a:lumMod val="75000"/>
                    <a:lumOff val="25000"/>
                  </a:schemeClr>
                </a:solidFill>
                <a:latin typeface="+mn-lt"/>
                <a:cs typeface="Tahoma"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Text Box 4"/>
          <p:cNvSpPr txBox="1">
            <a:spLocks noChangeArrowheads="1"/>
          </p:cNvSpPr>
          <p:nvPr userDrawn="1"/>
        </p:nvSpPr>
        <p:spPr bwMode="auto">
          <a:xfrm>
            <a:off x="6193178" y="6683593"/>
            <a:ext cx="3142657" cy="174407"/>
          </a:xfrm>
          <a:prstGeom prst="rect">
            <a:avLst/>
          </a:prstGeom>
          <a:noFill/>
          <a:ln w="9525">
            <a:noFill/>
            <a:miter lim="800000"/>
            <a:headEnd/>
            <a:tailEnd/>
          </a:ln>
          <a:effectLst/>
        </p:spPr>
        <p:txBody>
          <a:bodyPr wrap="square">
            <a:spAutoFit/>
          </a:bodyPr>
          <a:lstStyle/>
          <a:p>
            <a:pPr algn="ctr" rtl="0"/>
            <a:r>
              <a:rPr lang="en-US" sz="800" b="0" i="0" u="none" strike="noStrike" kern="1200" baseline="30000" dirty="0">
                <a:solidFill>
                  <a:schemeClr val="bg1"/>
                </a:solidFill>
                <a:latin typeface="Calibri" pitchFamily="34" charset="0"/>
                <a:ea typeface="+mn-ea"/>
                <a:cs typeface="Calibri" pitchFamily="34" charset="0"/>
              </a:rPr>
              <a:t>© 2019 Sedgwick Claims Management Services, Inc. - Do not disclose or distribute.</a:t>
            </a:r>
          </a:p>
        </p:txBody>
      </p:sp>
      <p:sp>
        <p:nvSpPr>
          <p:cNvPr id="2" name="Title 1"/>
          <p:cNvSpPr>
            <a:spLocks noGrp="1"/>
          </p:cNvSpPr>
          <p:nvPr>
            <p:ph type="title" hasCustomPrompt="1"/>
          </p:nvPr>
        </p:nvSpPr>
        <p:spPr>
          <a:xfrm>
            <a:off x="1726456" y="213360"/>
            <a:ext cx="8149586" cy="400440"/>
          </a:xfrm>
          <a:prstGeom prst="rect">
            <a:avLst/>
          </a:prstGeom>
        </p:spPr>
        <p:txBody>
          <a:bodyPr anchor="ctr">
            <a:noAutofit/>
          </a:bodyPr>
          <a:lstStyle>
            <a:lvl1pPr algn="l">
              <a:buFont typeface="Arial" pitchFamily="34" charset="0"/>
              <a:buNone/>
              <a:defRPr sz="2000" b="0" i="0" spc="0">
                <a:solidFill>
                  <a:schemeClr val="bg1"/>
                </a:solidFill>
                <a:effectLst>
                  <a:outerShdw blurRad="50800" dist="38100" dir="2700000" algn="tl" rotWithShape="0">
                    <a:prstClr val="black">
                      <a:alpha val="40000"/>
                    </a:prstClr>
                  </a:outerShdw>
                </a:effectLst>
                <a:latin typeface="Calibri Light"/>
                <a:cs typeface="Calibri Light"/>
              </a:defRPr>
            </a:lvl1pPr>
          </a:lstStyle>
          <a:p>
            <a:r>
              <a:rPr lang="en-US" dirty="0"/>
              <a:t>Click to edit master title style</a:t>
            </a:r>
          </a:p>
        </p:txBody>
      </p:sp>
      <p:sp>
        <p:nvSpPr>
          <p:cNvPr id="13" name="TextBox 12">
            <a:extLst>
              <a:ext uri="{FF2B5EF4-FFF2-40B4-BE49-F238E27FC236}">
                <a16:creationId xmlns="" xmlns:a16="http://schemas.microsoft.com/office/drawing/2014/main" id="{43028A58-30A7-654C-BB50-9C08EEB4FFF9}"/>
              </a:ext>
            </a:extLst>
          </p:cNvPr>
          <p:cNvSpPr txBox="1">
            <a:spLocks noChangeArrowheads="1"/>
          </p:cNvSpPr>
          <p:nvPr userDrawn="1"/>
        </p:nvSpPr>
        <p:spPr bwMode="auto">
          <a:xfrm>
            <a:off x="177415" y="6543743"/>
            <a:ext cx="643467" cy="261610"/>
          </a:xfrm>
          <a:prstGeom prst="rect">
            <a:avLst/>
          </a:prstGeom>
          <a:noFill/>
          <a:ln>
            <a:noFill/>
          </a:ln>
        </p:spPr>
        <p:txBody>
          <a:bodyPr wrap="squar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defRPr/>
            </a:pPr>
            <a:fld id="{1A0A4BEF-8C68-4C7E-BC4F-FFEC64399D31}" type="slidenum">
              <a:rPr lang="en-US" sz="1100" b="1" smtClean="0">
                <a:solidFill>
                  <a:schemeClr val="bg1"/>
                </a:solidFill>
                <a:effectLst/>
                <a:latin typeface="Calibri" panose="020F0502020204030204" pitchFamily="34" charset="0"/>
                <a:cs typeface="Calibri" panose="020F0502020204030204" pitchFamily="34" charset="0"/>
              </a:rPr>
              <a:pPr algn="ctr" eaLnBrk="1" hangingPunct="1">
                <a:defRPr/>
              </a:pPr>
              <a:t>‹#›</a:t>
            </a:fld>
            <a:endParaRPr lang="en-US" sz="1400" b="1" dirty="0">
              <a:solidFill>
                <a:schemeClr val="bg1"/>
              </a:solidFill>
              <a:effectLst/>
              <a:latin typeface="Calibri" panose="020F0502020204030204" pitchFamily="34" charset="0"/>
              <a:cs typeface="Calibri" panose="020F0502020204030204" pitchFamily="34" charset="0"/>
            </a:endParaRPr>
          </a:p>
        </p:txBody>
      </p:sp>
      <p:sp>
        <p:nvSpPr>
          <p:cNvPr id="14" name="Text Box 4">
            <a:extLst>
              <a:ext uri="{FF2B5EF4-FFF2-40B4-BE49-F238E27FC236}">
                <a16:creationId xmlns="" xmlns:a16="http://schemas.microsoft.com/office/drawing/2014/main" id="{473B998B-7557-0E44-8993-636FC3799ECB}"/>
              </a:ext>
            </a:extLst>
          </p:cNvPr>
          <p:cNvSpPr txBox="1">
            <a:spLocks noChangeArrowheads="1"/>
          </p:cNvSpPr>
          <p:nvPr userDrawn="1"/>
        </p:nvSpPr>
        <p:spPr bwMode="auto">
          <a:xfrm>
            <a:off x="679462" y="6594754"/>
            <a:ext cx="3667956" cy="200055"/>
          </a:xfrm>
          <a:prstGeom prst="rect">
            <a:avLst/>
          </a:prstGeom>
          <a:noFill/>
          <a:ln w="9525">
            <a:noFill/>
            <a:miter lim="800000"/>
            <a:headEnd/>
            <a:tailEnd/>
          </a:ln>
          <a:effectLst/>
        </p:spPr>
        <p:txBody>
          <a:bodyPr wrap="square">
            <a:spAutoFit/>
          </a:bodyPr>
          <a:lstStyle/>
          <a:p>
            <a:pPr algn="l" rtl="0"/>
            <a:r>
              <a:rPr lang="en-US" sz="700" b="0" i="0" u="none" strike="noStrike" kern="1200" baseline="0" dirty="0">
                <a:solidFill>
                  <a:schemeClr val="bg1"/>
                </a:solidFill>
                <a:latin typeface="Calibri" pitchFamily="34" charset="0"/>
                <a:ea typeface="+mn-ea"/>
                <a:cs typeface="Calibri" pitchFamily="34" charset="0"/>
              </a:rPr>
              <a:t>© 2020 Sedgwick - Do not disclose or distribute.</a:t>
            </a:r>
          </a:p>
        </p:txBody>
      </p:sp>
    </p:spTree>
    <p:extLst>
      <p:ext uri="{BB962C8B-B14F-4D97-AF65-F5344CB8AC3E}">
        <p14:creationId xmlns:p14="http://schemas.microsoft.com/office/powerpoint/2010/main" val="960935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3" name="Text Box 4"/>
          <p:cNvSpPr txBox="1">
            <a:spLocks noChangeArrowheads="1"/>
          </p:cNvSpPr>
          <p:nvPr userDrawn="1"/>
        </p:nvSpPr>
        <p:spPr bwMode="auto">
          <a:xfrm>
            <a:off x="351475" y="6606279"/>
            <a:ext cx="2652931" cy="174407"/>
          </a:xfrm>
          <a:prstGeom prst="rect">
            <a:avLst/>
          </a:prstGeom>
          <a:noFill/>
          <a:ln w="9525">
            <a:noFill/>
            <a:miter lim="800000"/>
            <a:headEnd/>
            <a:tailEnd/>
          </a:ln>
          <a:effectLst/>
        </p:spPr>
        <p:txBody>
          <a:bodyPr wrap="square">
            <a:spAutoFit/>
          </a:bodyPr>
          <a:lstStyle/>
          <a:p>
            <a:pPr algn="ctr" rtl="0"/>
            <a:r>
              <a:rPr lang="en-US" sz="800" b="0" i="0" u="none" strike="noStrike" kern="1200" baseline="30000" dirty="0">
                <a:solidFill>
                  <a:schemeClr val="bg1"/>
                </a:solidFill>
                <a:latin typeface="Calibri" pitchFamily="34" charset="0"/>
                <a:ea typeface="+mn-ea"/>
                <a:cs typeface="Calibri" pitchFamily="34" charset="0"/>
              </a:rPr>
              <a:t>© 2019 Sedgwick Claims Management Services, Inc. - Do not disclose or distribute.</a:t>
            </a:r>
          </a:p>
        </p:txBody>
      </p:sp>
    </p:spTree>
    <p:extLst>
      <p:ext uri="{BB962C8B-B14F-4D97-AF65-F5344CB8AC3E}">
        <p14:creationId xmlns:p14="http://schemas.microsoft.com/office/powerpoint/2010/main" val="4004926763"/>
      </p:ext>
    </p:extLst>
  </p:cSld>
  <p:clrMap bg1="lt1" tx1="dk1" bg2="lt2" tx2="dk2" accent1="accent1" accent2="accent2" accent3="accent3" accent4="accent4" accent5="accent5" accent6="accent6" hlink="hlink" folHlink="folHlink"/>
  <p:sldLayoutIdLst>
    <p:sldLayoutId id="2147483650" r:id="rId1"/>
    <p:sldLayoutId id="2147483652" r:id="rId2"/>
    <p:sldLayoutId id="2147483651" r:id="rId3"/>
  </p:sldLayoutIdLst>
  <p:hf hdr="0" ftr="0" dt="0"/>
  <p:txStyles>
    <p:titleStyle>
      <a:lvl1pPr algn="ctr" defTabSz="914400" rtl="0" eaLnBrk="1" latinLnBrk="0" hangingPunct="1">
        <a:spcBef>
          <a:spcPct val="0"/>
        </a:spcBef>
        <a:buNone/>
        <a:defRPr lang="en-US" sz="4400" kern="1200" smtClean="0">
          <a:solidFill>
            <a:schemeClr val="tx1"/>
          </a:solidFill>
          <a:latin typeface="Arial" pitchFamily="34" charset="0"/>
          <a:ea typeface="+mj-ea"/>
          <a:cs typeface="Arial" pitchFamily="34" charset="0"/>
        </a:defRPr>
      </a:lvl1pPr>
    </p:titleStyle>
    <p:bodyStyle>
      <a:lvl1pPr marL="342900" indent="-342900" algn="l" defTabSz="914400" rtl="0" eaLnBrk="1" latinLnBrk="0" hangingPunct="1">
        <a:spcBef>
          <a:spcPct val="20000"/>
        </a:spcBef>
        <a:buFont typeface="Arial" pitchFamily="34" charset="0"/>
        <a:buChar char="•"/>
        <a:defRPr lang="en-US" sz="3200" kern="1200" smtClean="0">
          <a:solidFill>
            <a:schemeClr val="tx1"/>
          </a:solidFill>
          <a:latin typeface="Arial" pitchFamily="34" charset="0"/>
          <a:ea typeface="+mn-ea"/>
          <a:cs typeface="Arial" pitchFamily="34" charset="0"/>
        </a:defRPr>
      </a:lvl1pPr>
      <a:lvl2pPr marL="742950" indent="-285750" algn="l" defTabSz="914400" rtl="0" eaLnBrk="1" latinLnBrk="0" hangingPunct="1">
        <a:spcBef>
          <a:spcPct val="20000"/>
        </a:spcBef>
        <a:buFont typeface="Arial" pitchFamily="34" charset="0"/>
        <a:buChar char="–"/>
        <a:defRPr lang="en-US" sz="2800" kern="1200" smtClean="0">
          <a:solidFill>
            <a:schemeClr val="tx1"/>
          </a:solidFill>
          <a:latin typeface="Arial" pitchFamily="34" charset="0"/>
          <a:ea typeface="+mn-ea"/>
          <a:cs typeface="Arial" pitchFamily="34" charset="0"/>
        </a:defRPr>
      </a:lvl2pPr>
      <a:lvl3pPr marL="1143000" indent="-228600" algn="l" defTabSz="914400" rtl="0" eaLnBrk="1" latinLnBrk="0" hangingPunct="1">
        <a:spcBef>
          <a:spcPct val="20000"/>
        </a:spcBef>
        <a:buFont typeface="Arial" pitchFamily="34" charset="0"/>
        <a:buChar char="•"/>
        <a:defRPr lang="en-US" sz="2400" kern="1200" smtClean="0">
          <a:solidFill>
            <a:schemeClr val="tx1"/>
          </a:solidFill>
          <a:latin typeface="Arial" pitchFamily="34" charset="0"/>
          <a:ea typeface="+mn-ea"/>
          <a:cs typeface="Arial" pitchFamily="34" charset="0"/>
        </a:defRPr>
      </a:lvl3pPr>
      <a:lvl4pPr marL="1600200" indent="-228600" algn="l" defTabSz="914400" rtl="0" eaLnBrk="1" latinLnBrk="0" hangingPunct="1">
        <a:spcBef>
          <a:spcPct val="20000"/>
        </a:spcBef>
        <a:buFont typeface="Arial" pitchFamily="34" charset="0"/>
        <a:buChar char="–"/>
        <a:defRPr lang="en-US" sz="2000" kern="1200" smtClean="0">
          <a:solidFill>
            <a:schemeClr val="tx1"/>
          </a:solidFill>
          <a:latin typeface="Arial" pitchFamily="34" charset="0"/>
          <a:ea typeface="+mn-ea"/>
          <a:cs typeface="Arial" pitchFamily="34" charset="0"/>
        </a:defRPr>
      </a:lvl4pPr>
      <a:lvl5pPr marL="2057400" indent="-228600" algn="l" defTabSz="914400" rtl="0" eaLnBrk="1" latinLnBrk="0" hangingPunct="1">
        <a:spcBef>
          <a:spcPct val="20000"/>
        </a:spcBef>
        <a:buFont typeface="Arial" pitchFamily="34" charset="0"/>
        <a:buChar char="»"/>
        <a:defRPr lang="en-US" sz="2000" kern="1200" smtClean="0">
          <a:solidFill>
            <a:schemeClr val="tx1"/>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le 1">
            <a:extLst>
              <a:ext uri="{FF2B5EF4-FFF2-40B4-BE49-F238E27FC236}">
                <a16:creationId xmlns="" xmlns:a16="http://schemas.microsoft.com/office/drawing/2014/main" id="{FFCECDE1-8527-6C43-ADCC-CCCC7BF92AFA}"/>
              </a:ext>
            </a:extLst>
          </p:cNvPr>
          <p:cNvSpPr>
            <a:spLocks noGrp="1"/>
          </p:cNvSpPr>
          <p:nvPr>
            <p:ph type="title"/>
          </p:nvPr>
        </p:nvSpPr>
        <p:spPr>
          <a:xfrm>
            <a:off x="-2516189" y="3994030"/>
            <a:ext cx="11445240" cy="2321101"/>
          </a:xfrm>
        </p:spPr>
        <p:txBody>
          <a:bodyPr/>
          <a:lstStyle/>
          <a:p>
            <a:r>
              <a:rPr lang="en-US" altLang="en-US" b="1" dirty="0">
                <a:solidFill>
                  <a:schemeClr val="tx1"/>
                </a:solidFill>
              </a:rPr>
              <a:t>Slip, Trip and </a:t>
            </a:r>
            <a:r>
              <a:rPr lang="en-US" altLang="en-US" b="1" dirty="0" smtClean="0">
                <a:solidFill>
                  <a:schemeClr val="tx1"/>
                </a:solidFill>
              </a:rPr>
              <a:t>Fall</a:t>
            </a:r>
            <a:r>
              <a:rPr lang="en-US" b="1" dirty="0" smtClean="0">
                <a:solidFill>
                  <a:schemeClr val="tx1"/>
                </a:solidFill>
              </a:rPr>
              <a:t> </a:t>
            </a:r>
            <a:r>
              <a:rPr lang="en-US" altLang="en-US" b="1" dirty="0" smtClean="0">
                <a:solidFill>
                  <a:schemeClr val="tx1"/>
                </a:solidFill>
              </a:rPr>
              <a:t>Sedgwick </a:t>
            </a:r>
            <a:r>
              <a:rPr lang="en-US" altLang="en-US" b="1" dirty="0">
                <a:solidFill>
                  <a:schemeClr val="tx1"/>
                </a:solidFill>
              </a:rPr>
              <a:t>Risk </a:t>
            </a:r>
            <a:r>
              <a:rPr lang="en-US" altLang="en-US" b="1" dirty="0" smtClean="0">
                <a:solidFill>
                  <a:schemeClr val="tx1"/>
                </a:solidFill>
              </a:rPr>
              <a:t>Services</a:t>
            </a:r>
            <a:br>
              <a:rPr lang="en-US" altLang="en-US" b="1" dirty="0" smtClean="0">
                <a:solidFill>
                  <a:schemeClr val="tx1"/>
                </a:solidFill>
              </a:rPr>
            </a:br>
            <a:r>
              <a:rPr lang="en-US" altLang="en-US" sz="1800" dirty="0" smtClean="0">
                <a:solidFill>
                  <a:schemeClr val="tx2"/>
                </a:solidFill>
              </a:rPr>
              <a:t>Presented </a:t>
            </a:r>
            <a:r>
              <a:rPr lang="en-US" altLang="en-US" sz="1800" dirty="0">
                <a:solidFill>
                  <a:schemeClr val="tx2"/>
                </a:solidFill>
              </a:rPr>
              <a:t>by </a:t>
            </a:r>
            <a:br>
              <a:rPr lang="en-US" altLang="en-US" sz="1800" dirty="0">
                <a:solidFill>
                  <a:schemeClr val="tx2"/>
                </a:solidFill>
              </a:rPr>
            </a:br>
            <a:r>
              <a:rPr lang="en-US" altLang="en-US" b="1" dirty="0">
                <a:solidFill>
                  <a:schemeClr val="tx2"/>
                </a:solidFill>
              </a:rPr>
              <a:t>Sedgwick on behalf of ORM</a:t>
            </a:r>
            <a:r>
              <a:rPr lang="en-US" altLang="en-US" b="1" dirty="0"/>
              <a:t/>
            </a:r>
            <a:br>
              <a:rPr lang="en-US" altLang="en-US" b="1" dirty="0"/>
            </a:br>
            <a:r>
              <a:rPr lang="en-US" dirty="0">
                <a:solidFill>
                  <a:schemeClr val="tx1">
                    <a:lumMod val="50000"/>
                    <a:lumOff val="50000"/>
                  </a:schemeClr>
                </a:solidFill>
              </a:rPr>
              <a:t/>
            </a:r>
            <a:br>
              <a:rPr lang="en-US" dirty="0">
                <a:solidFill>
                  <a:schemeClr val="tx1">
                    <a:lumMod val="50000"/>
                    <a:lumOff val="50000"/>
                  </a:schemeClr>
                </a:solidFill>
              </a:rPr>
            </a:br>
            <a:r>
              <a:rPr lang="en-US" sz="2000" dirty="0" smtClean="0">
                <a:solidFill>
                  <a:schemeClr val="tx1">
                    <a:lumMod val="50000"/>
                    <a:lumOff val="50000"/>
                  </a:schemeClr>
                </a:solidFill>
              </a:rPr>
              <a:t>March 2020</a:t>
            </a:r>
            <a:endParaRPr lang="en-US" sz="2000" dirty="0">
              <a:solidFill>
                <a:schemeClr val="tx1">
                  <a:lumMod val="50000"/>
                  <a:lumOff val="50000"/>
                </a:schemeClr>
              </a:solidFill>
            </a:endParaRPr>
          </a:p>
        </p:txBody>
      </p:sp>
    </p:spTree>
    <p:extLst>
      <p:ext uri="{BB962C8B-B14F-4D97-AF65-F5344CB8AC3E}">
        <p14:creationId xmlns:p14="http://schemas.microsoft.com/office/powerpoint/2010/main" val="284418561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 xmlns:a16="http://schemas.microsoft.com/office/drawing/2014/main" id="{9A9A9FF2-2117-324A-8F87-82DD2BE4AE7F}"/>
              </a:ext>
            </a:extLst>
          </p:cNvPr>
          <p:cNvSpPr>
            <a:spLocks noGrp="1"/>
          </p:cNvSpPr>
          <p:nvPr>
            <p:ph type="body" sz="quarter" idx="10"/>
          </p:nvPr>
        </p:nvSpPr>
        <p:spPr>
          <a:xfrm>
            <a:off x="1160206" y="1175040"/>
            <a:ext cx="7531292" cy="4829760"/>
          </a:xfrm>
        </p:spPr>
        <p:txBody>
          <a:bodyPr/>
          <a:lstStyle/>
          <a:p>
            <a:pPr marL="0" indent="0">
              <a:lnSpc>
                <a:spcPct val="80000"/>
              </a:lnSpc>
              <a:spcBef>
                <a:spcPct val="0"/>
              </a:spcBef>
              <a:buNone/>
              <a:defRPr/>
            </a:pPr>
            <a:r>
              <a:rPr lang="en-US" sz="2400" b="1" dirty="0"/>
              <a:t>Pay attention to floor surfaces:</a:t>
            </a:r>
          </a:p>
          <a:p>
            <a:pPr marL="0" indent="0">
              <a:lnSpc>
                <a:spcPct val="80000"/>
              </a:lnSpc>
              <a:spcBef>
                <a:spcPct val="0"/>
              </a:spcBef>
              <a:buNone/>
              <a:defRPr/>
            </a:pPr>
            <a:endParaRPr lang="en-US" sz="1050" dirty="0"/>
          </a:p>
          <a:p>
            <a:pPr>
              <a:lnSpc>
                <a:spcPct val="90000"/>
              </a:lnSpc>
              <a:buClrTx/>
              <a:buSzPct val="100000"/>
              <a:buFont typeface="Wingdings" pitchFamily="2" charset="2"/>
              <a:buChar char="§"/>
              <a:defRPr/>
            </a:pPr>
            <a:r>
              <a:rPr lang="en-US" sz="2400" b="1" dirty="0"/>
              <a:t>Do not allow carpets or mats to bunch up or fold and create a trip hazard.</a:t>
            </a:r>
          </a:p>
          <a:p>
            <a:pPr>
              <a:lnSpc>
                <a:spcPct val="90000"/>
              </a:lnSpc>
              <a:buClrTx/>
              <a:buSzPct val="100000"/>
              <a:buFont typeface="Wingdings" pitchFamily="2" charset="2"/>
              <a:buChar char="§"/>
              <a:defRPr/>
            </a:pPr>
            <a:r>
              <a:rPr lang="en-US" sz="2400" b="1" dirty="0"/>
              <a:t>All carpets and mats must have anti-trip edges.  Their edges must be tapered or fastened down securely.</a:t>
            </a:r>
          </a:p>
          <a:p>
            <a:pPr>
              <a:lnSpc>
                <a:spcPct val="90000"/>
              </a:lnSpc>
              <a:buClrTx/>
              <a:buSzPct val="100000"/>
              <a:buFont typeface="Wingdings" pitchFamily="2" charset="2"/>
              <a:buChar char="§"/>
              <a:defRPr/>
            </a:pPr>
            <a:r>
              <a:rPr lang="en-US" sz="2400" b="1" dirty="0"/>
              <a:t>All walking surfaces must be free of irregularities such as holes and depressions. Repair such floor damage immediately.</a:t>
            </a:r>
          </a:p>
          <a:p>
            <a:pPr>
              <a:lnSpc>
                <a:spcPct val="90000"/>
              </a:lnSpc>
              <a:buClrTx/>
              <a:buSzPct val="100000"/>
              <a:buFont typeface="Wingdings" pitchFamily="2" charset="2"/>
              <a:buChar char="§"/>
              <a:defRPr/>
            </a:pPr>
            <a:r>
              <a:rPr lang="en-US" sz="2400" b="1" dirty="0"/>
              <a:t>Floor surface coatings should not be slick or slippery. Non-skid waxes and gritty coatings should be used.</a:t>
            </a:r>
            <a:endParaRPr lang="en-US" sz="2400" b="1" dirty="0"/>
          </a:p>
        </p:txBody>
      </p:sp>
      <p:sp>
        <p:nvSpPr>
          <p:cNvPr id="3" name="Title 2"/>
          <p:cNvSpPr>
            <a:spLocks noGrp="1"/>
          </p:cNvSpPr>
          <p:nvPr>
            <p:ph type="title"/>
          </p:nvPr>
        </p:nvSpPr>
        <p:spPr>
          <a:xfrm>
            <a:off x="1695976" y="219755"/>
            <a:ext cx="8149586" cy="400440"/>
          </a:xfrm>
          <a:prstGeom prst="rect">
            <a:avLst/>
          </a:prstGeom>
        </p:spPr>
        <p:txBody>
          <a:bodyPr/>
          <a:lstStyle/>
          <a:p>
            <a:r>
              <a:rPr lang="en-US" altLang="en-US" b="1" dirty="0"/>
              <a:t>General Precautions</a:t>
            </a:r>
            <a:endParaRPr lang="en-US" sz="2000" dirty="0">
              <a:effectLst/>
            </a:endParaRPr>
          </a:p>
        </p:txBody>
      </p:sp>
    </p:spTree>
    <p:extLst>
      <p:ext uri="{BB962C8B-B14F-4D97-AF65-F5344CB8AC3E}">
        <p14:creationId xmlns:p14="http://schemas.microsoft.com/office/powerpoint/2010/main" val="229923668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 xmlns:a16="http://schemas.microsoft.com/office/drawing/2014/main" id="{9A9A9FF2-2117-324A-8F87-82DD2BE4AE7F}"/>
              </a:ext>
            </a:extLst>
          </p:cNvPr>
          <p:cNvSpPr>
            <a:spLocks noGrp="1"/>
          </p:cNvSpPr>
          <p:nvPr>
            <p:ph type="body" sz="quarter" idx="10"/>
          </p:nvPr>
        </p:nvSpPr>
        <p:spPr>
          <a:xfrm>
            <a:off x="1160206" y="1175040"/>
            <a:ext cx="7531292" cy="4829760"/>
          </a:xfrm>
        </p:spPr>
        <p:txBody>
          <a:bodyPr/>
          <a:lstStyle/>
          <a:p>
            <a:pPr marL="0" indent="0">
              <a:lnSpc>
                <a:spcPct val="80000"/>
              </a:lnSpc>
              <a:spcBef>
                <a:spcPct val="0"/>
              </a:spcBef>
              <a:buNone/>
              <a:defRPr/>
            </a:pPr>
            <a:r>
              <a:rPr lang="en-US" sz="3200" b="1" dirty="0"/>
              <a:t>Keep floors clean and dry:</a:t>
            </a:r>
            <a:r>
              <a:rPr lang="en-US" sz="3200" dirty="0"/>
              <a:t> </a:t>
            </a:r>
          </a:p>
          <a:p>
            <a:pPr marL="0" indent="0">
              <a:lnSpc>
                <a:spcPct val="80000"/>
              </a:lnSpc>
              <a:spcBef>
                <a:spcPct val="0"/>
              </a:spcBef>
              <a:buNone/>
              <a:defRPr/>
            </a:pPr>
            <a:endParaRPr lang="en-US" sz="1100" dirty="0"/>
          </a:p>
          <a:p>
            <a:pPr>
              <a:lnSpc>
                <a:spcPct val="90000"/>
              </a:lnSpc>
              <a:buClrTx/>
              <a:buSzPct val="100000"/>
              <a:buFont typeface="Wingdings" pitchFamily="2" charset="2"/>
              <a:buChar char="§"/>
              <a:defRPr/>
            </a:pPr>
            <a:r>
              <a:rPr lang="en-US" sz="2800" b="1" dirty="0"/>
              <a:t>If the work results in wet floors, install adequate drainage and cover floors with one of the many available styles of non-skid surfacing.</a:t>
            </a:r>
          </a:p>
          <a:p>
            <a:pPr>
              <a:lnSpc>
                <a:spcPct val="90000"/>
              </a:lnSpc>
              <a:buClrTx/>
              <a:buSzPct val="100000"/>
              <a:buFont typeface="Wingdings" pitchFamily="2" charset="2"/>
              <a:buChar char="§"/>
              <a:defRPr/>
            </a:pPr>
            <a:r>
              <a:rPr lang="en-US" sz="2800" b="1" dirty="0"/>
              <a:t>Accidentally spilled liquids and other slippery materials must be cleaned up immediately.</a:t>
            </a:r>
          </a:p>
          <a:p>
            <a:pPr>
              <a:lnSpc>
                <a:spcPct val="90000"/>
              </a:lnSpc>
              <a:buClrTx/>
              <a:buSzPct val="100000"/>
              <a:buFont typeface="Wingdings" pitchFamily="2" charset="2"/>
              <a:buChar char="§"/>
              <a:defRPr/>
            </a:pPr>
            <a:r>
              <a:rPr lang="en-US" sz="2800" b="1" dirty="0"/>
              <a:t>Slip-resistant footwear must be worn in continuously damp areas</a:t>
            </a:r>
            <a:endParaRPr lang="en-US" sz="2800" b="1" dirty="0"/>
          </a:p>
        </p:txBody>
      </p:sp>
      <p:sp>
        <p:nvSpPr>
          <p:cNvPr id="3" name="Title 2"/>
          <p:cNvSpPr>
            <a:spLocks noGrp="1"/>
          </p:cNvSpPr>
          <p:nvPr>
            <p:ph type="title"/>
          </p:nvPr>
        </p:nvSpPr>
        <p:spPr>
          <a:xfrm>
            <a:off x="1695976" y="219755"/>
            <a:ext cx="8149586" cy="400440"/>
          </a:xfrm>
          <a:prstGeom prst="rect">
            <a:avLst/>
          </a:prstGeom>
        </p:spPr>
        <p:txBody>
          <a:bodyPr/>
          <a:lstStyle/>
          <a:p>
            <a:r>
              <a:rPr lang="en-US" altLang="en-US" b="1" dirty="0"/>
              <a:t>General Precautions</a:t>
            </a:r>
            <a:endParaRPr lang="en-US" sz="2000" dirty="0">
              <a:effectLst/>
            </a:endParaRPr>
          </a:p>
        </p:txBody>
      </p:sp>
    </p:spTree>
    <p:extLst>
      <p:ext uri="{BB962C8B-B14F-4D97-AF65-F5344CB8AC3E}">
        <p14:creationId xmlns:p14="http://schemas.microsoft.com/office/powerpoint/2010/main" val="411127631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 xmlns:a16="http://schemas.microsoft.com/office/drawing/2014/main" id="{9A9A9FF2-2117-324A-8F87-82DD2BE4AE7F}"/>
              </a:ext>
            </a:extLst>
          </p:cNvPr>
          <p:cNvSpPr>
            <a:spLocks noGrp="1"/>
          </p:cNvSpPr>
          <p:nvPr>
            <p:ph type="body" sz="quarter" idx="10"/>
          </p:nvPr>
        </p:nvSpPr>
        <p:spPr>
          <a:xfrm>
            <a:off x="1160206" y="1175040"/>
            <a:ext cx="7531292" cy="4829760"/>
          </a:xfrm>
        </p:spPr>
        <p:txBody>
          <a:bodyPr/>
          <a:lstStyle/>
          <a:p>
            <a:pPr marL="0" indent="0">
              <a:lnSpc>
                <a:spcPct val="90000"/>
              </a:lnSpc>
              <a:spcBef>
                <a:spcPct val="0"/>
              </a:spcBef>
              <a:buNone/>
              <a:defRPr/>
            </a:pPr>
            <a:r>
              <a:rPr lang="en-US" sz="3200" b="1" dirty="0"/>
              <a:t>Determining the traction of floor surfaces:</a:t>
            </a:r>
          </a:p>
          <a:p>
            <a:pPr marL="0" indent="0">
              <a:lnSpc>
                <a:spcPct val="90000"/>
              </a:lnSpc>
              <a:spcBef>
                <a:spcPct val="0"/>
              </a:spcBef>
              <a:buNone/>
              <a:defRPr/>
            </a:pPr>
            <a:endParaRPr lang="en-US" sz="1100" dirty="0"/>
          </a:p>
          <a:p>
            <a:pPr>
              <a:lnSpc>
                <a:spcPct val="90000"/>
              </a:lnSpc>
              <a:buClrTx/>
              <a:buSzPct val="100000"/>
              <a:buFont typeface="Wingdings" pitchFamily="2" charset="2"/>
              <a:buChar char="§"/>
              <a:defRPr/>
            </a:pPr>
            <a:r>
              <a:rPr lang="en-US" sz="3200" b="1" dirty="0"/>
              <a:t>It is possible to scientifically measure the “slip resistant” qualities of different walking surfaces. The Static Coefficient of Friction (SCOF) is the measurement of resistance to friction. The higher the SCOF the greater the friction. Note: It is possible for a floor to have too much “traction.”</a:t>
            </a:r>
            <a:endParaRPr lang="en-US" sz="3200" b="1" dirty="0"/>
          </a:p>
        </p:txBody>
      </p:sp>
      <p:sp>
        <p:nvSpPr>
          <p:cNvPr id="3" name="Title 2"/>
          <p:cNvSpPr>
            <a:spLocks noGrp="1"/>
          </p:cNvSpPr>
          <p:nvPr>
            <p:ph type="title"/>
          </p:nvPr>
        </p:nvSpPr>
        <p:spPr>
          <a:xfrm>
            <a:off x="1695976" y="219755"/>
            <a:ext cx="8149586" cy="400440"/>
          </a:xfrm>
          <a:prstGeom prst="rect">
            <a:avLst/>
          </a:prstGeom>
        </p:spPr>
        <p:txBody>
          <a:bodyPr/>
          <a:lstStyle/>
          <a:p>
            <a:r>
              <a:rPr lang="en-US" altLang="en-US" b="1" dirty="0"/>
              <a:t>Slip Resistant Floor Surfaces</a:t>
            </a:r>
            <a:endParaRPr lang="en-US" sz="2000" dirty="0">
              <a:effectLst/>
            </a:endParaRPr>
          </a:p>
        </p:txBody>
      </p:sp>
    </p:spTree>
    <p:extLst>
      <p:ext uri="{BB962C8B-B14F-4D97-AF65-F5344CB8AC3E}">
        <p14:creationId xmlns:p14="http://schemas.microsoft.com/office/powerpoint/2010/main" val="190417676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 xmlns:a16="http://schemas.microsoft.com/office/drawing/2014/main" id="{9A9A9FF2-2117-324A-8F87-82DD2BE4AE7F}"/>
              </a:ext>
            </a:extLst>
          </p:cNvPr>
          <p:cNvSpPr>
            <a:spLocks noGrp="1"/>
          </p:cNvSpPr>
          <p:nvPr>
            <p:ph type="body" sz="quarter" idx="10"/>
          </p:nvPr>
        </p:nvSpPr>
        <p:spPr>
          <a:xfrm>
            <a:off x="1160206" y="1175040"/>
            <a:ext cx="7531292" cy="4829760"/>
          </a:xfrm>
        </p:spPr>
        <p:txBody>
          <a:bodyPr/>
          <a:lstStyle/>
          <a:p>
            <a:pPr marL="0" indent="0">
              <a:lnSpc>
                <a:spcPct val="90000"/>
              </a:lnSpc>
              <a:spcBef>
                <a:spcPct val="0"/>
              </a:spcBef>
              <a:buNone/>
              <a:defRPr/>
            </a:pPr>
            <a:r>
              <a:rPr lang="en-US" sz="3200" b="1" dirty="0"/>
              <a:t>Determining the traction of floor surfaces:</a:t>
            </a:r>
          </a:p>
          <a:p>
            <a:pPr marL="0" indent="0">
              <a:lnSpc>
                <a:spcPct val="90000"/>
              </a:lnSpc>
              <a:spcBef>
                <a:spcPct val="0"/>
              </a:spcBef>
              <a:buNone/>
              <a:defRPr/>
            </a:pPr>
            <a:endParaRPr lang="en-US" sz="1100" dirty="0"/>
          </a:p>
          <a:p>
            <a:pPr>
              <a:lnSpc>
                <a:spcPct val="90000"/>
              </a:lnSpc>
              <a:buClrTx/>
              <a:buSzPct val="100000"/>
              <a:buFont typeface="Wingdings" pitchFamily="2" charset="2"/>
              <a:buChar char="§"/>
              <a:defRPr/>
            </a:pPr>
            <a:r>
              <a:rPr lang="en-US" sz="3200" b="1" dirty="0"/>
              <a:t>A Tribometer is used to simulate and measure how well leather and rubber soled shoes slide across specific flooring surfaces (wet or dry). </a:t>
            </a:r>
          </a:p>
          <a:p>
            <a:pPr>
              <a:lnSpc>
                <a:spcPct val="90000"/>
              </a:lnSpc>
              <a:buClrTx/>
              <a:buSzPct val="100000"/>
              <a:buFont typeface="Wingdings" pitchFamily="2" charset="2"/>
              <a:buChar char="§"/>
              <a:defRPr/>
            </a:pPr>
            <a:r>
              <a:rPr lang="en-US" sz="3200" b="1" dirty="0"/>
              <a:t>A Tribometer can show the difference in traction a rubber soled shoe would have on a textured-concrete walkway versus a waxed, linoleum hallway. </a:t>
            </a:r>
            <a:endParaRPr lang="en-US" sz="3200" b="1" dirty="0"/>
          </a:p>
        </p:txBody>
      </p:sp>
      <p:sp>
        <p:nvSpPr>
          <p:cNvPr id="3" name="Title 2"/>
          <p:cNvSpPr>
            <a:spLocks noGrp="1"/>
          </p:cNvSpPr>
          <p:nvPr>
            <p:ph type="title"/>
          </p:nvPr>
        </p:nvSpPr>
        <p:spPr>
          <a:xfrm>
            <a:off x="1695976" y="219755"/>
            <a:ext cx="8149586" cy="400440"/>
          </a:xfrm>
          <a:prstGeom prst="rect">
            <a:avLst/>
          </a:prstGeom>
        </p:spPr>
        <p:txBody>
          <a:bodyPr/>
          <a:lstStyle/>
          <a:p>
            <a:r>
              <a:rPr lang="en-US" altLang="en-US" b="1" dirty="0"/>
              <a:t>Slip Resistant Floor Surfaces</a:t>
            </a:r>
            <a:endParaRPr lang="en-US" sz="2000" dirty="0">
              <a:effectLst/>
            </a:endParaRPr>
          </a:p>
        </p:txBody>
      </p:sp>
    </p:spTree>
    <p:extLst>
      <p:ext uri="{BB962C8B-B14F-4D97-AF65-F5344CB8AC3E}">
        <p14:creationId xmlns:p14="http://schemas.microsoft.com/office/powerpoint/2010/main" val="36834507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 xmlns:a16="http://schemas.microsoft.com/office/drawing/2014/main" id="{9A9A9FF2-2117-324A-8F87-82DD2BE4AE7F}"/>
              </a:ext>
            </a:extLst>
          </p:cNvPr>
          <p:cNvSpPr>
            <a:spLocks noGrp="1"/>
          </p:cNvSpPr>
          <p:nvPr>
            <p:ph type="body" sz="quarter" idx="10"/>
          </p:nvPr>
        </p:nvSpPr>
        <p:spPr>
          <a:xfrm>
            <a:off x="1160206" y="1175040"/>
            <a:ext cx="7531292" cy="4829760"/>
          </a:xfrm>
        </p:spPr>
        <p:txBody>
          <a:bodyPr/>
          <a:lstStyle/>
          <a:p>
            <a:pPr marL="0" indent="0">
              <a:lnSpc>
                <a:spcPct val="90000"/>
              </a:lnSpc>
              <a:spcBef>
                <a:spcPct val="0"/>
              </a:spcBef>
              <a:buNone/>
              <a:defRPr/>
            </a:pPr>
            <a:r>
              <a:rPr lang="en-US" sz="2800" b="1" dirty="0"/>
              <a:t>Determining the traction of floor surfaces (continued):</a:t>
            </a:r>
          </a:p>
          <a:p>
            <a:pPr marL="0" indent="0">
              <a:lnSpc>
                <a:spcPct val="90000"/>
              </a:lnSpc>
              <a:spcBef>
                <a:spcPct val="0"/>
              </a:spcBef>
              <a:buNone/>
              <a:defRPr/>
            </a:pPr>
            <a:endParaRPr lang="en-US" sz="1100" dirty="0">
              <a:solidFill>
                <a:srgbClr val="000000"/>
              </a:solidFill>
            </a:endParaRPr>
          </a:p>
          <a:p>
            <a:pPr>
              <a:lnSpc>
                <a:spcPct val="90000"/>
              </a:lnSpc>
              <a:buClrTx/>
              <a:buSzPct val="100000"/>
              <a:buFont typeface="Wingdings" pitchFamily="2" charset="2"/>
              <a:buChar char="§"/>
              <a:defRPr/>
            </a:pPr>
            <a:r>
              <a:rPr lang="en-US" sz="2400" b="1" dirty="0"/>
              <a:t>Tribometers help calculate a floor’s Traction Index (TI) rating. A walkway with a TI rating equal to or greater than one (1.0) is considered “slip resistant.” </a:t>
            </a:r>
          </a:p>
          <a:p>
            <a:pPr>
              <a:lnSpc>
                <a:spcPct val="90000"/>
              </a:lnSpc>
              <a:buClrTx/>
              <a:buSzPct val="100000"/>
              <a:buFont typeface="Wingdings" pitchFamily="2" charset="2"/>
              <a:buChar char="§"/>
              <a:defRPr/>
            </a:pPr>
            <a:r>
              <a:rPr lang="en-US" sz="2400" b="1" dirty="0"/>
              <a:t>The floors in all walkways and work areas must provide adequate traction for safety. </a:t>
            </a:r>
          </a:p>
          <a:p>
            <a:pPr>
              <a:lnSpc>
                <a:spcPct val="90000"/>
              </a:lnSpc>
              <a:buClrTx/>
              <a:buSzPct val="100000"/>
              <a:buFont typeface="Wingdings" pitchFamily="2" charset="2"/>
              <a:buChar char="§"/>
              <a:defRPr/>
            </a:pPr>
            <a:r>
              <a:rPr lang="en-US" sz="2400" b="1" dirty="0"/>
              <a:t>In wet areas or areas where slippery materials may fall to the floor, slip resistance must be provided, for example:</a:t>
            </a:r>
          </a:p>
          <a:p>
            <a:pPr marL="342900" lvl="1" indent="-342900">
              <a:lnSpc>
                <a:spcPct val="90000"/>
              </a:lnSpc>
              <a:buClrTx/>
              <a:buSzPct val="100000"/>
              <a:buFont typeface="Wingdings" pitchFamily="2" charset="2"/>
              <a:buChar char="§"/>
              <a:defRPr/>
            </a:pPr>
            <a:r>
              <a:rPr lang="en-US" sz="2400" b="1" dirty="0"/>
              <a:t>Applying a textured coating to the floor</a:t>
            </a:r>
          </a:p>
          <a:p>
            <a:pPr marL="342900" lvl="1" indent="-342900">
              <a:lnSpc>
                <a:spcPct val="90000"/>
              </a:lnSpc>
              <a:buClrTx/>
              <a:buSzPct val="100000"/>
              <a:buFont typeface="Wingdings" pitchFamily="2" charset="2"/>
              <a:buChar char="§"/>
              <a:defRPr/>
            </a:pPr>
            <a:r>
              <a:rPr lang="en-US" sz="2400" b="1" dirty="0"/>
              <a:t>Installing anti-slip mats</a:t>
            </a:r>
          </a:p>
        </p:txBody>
      </p:sp>
      <p:sp>
        <p:nvSpPr>
          <p:cNvPr id="3" name="Title 2"/>
          <p:cNvSpPr>
            <a:spLocks noGrp="1"/>
          </p:cNvSpPr>
          <p:nvPr>
            <p:ph type="title"/>
          </p:nvPr>
        </p:nvSpPr>
        <p:spPr>
          <a:xfrm>
            <a:off x="1695976" y="219755"/>
            <a:ext cx="8149586" cy="400440"/>
          </a:xfrm>
          <a:prstGeom prst="rect">
            <a:avLst/>
          </a:prstGeom>
        </p:spPr>
        <p:txBody>
          <a:bodyPr/>
          <a:lstStyle/>
          <a:p>
            <a:r>
              <a:rPr lang="en-US" altLang="en-US" b="1" dirty="0"/>
              <a:t>Slip Resistant Floor Surfaces</a:t>
            </a:r>
            <a:endParaRPr lang="en-US" sz="2000" dirty="0">
              <a:effectLst/>
            </a:endParaRPr>
          </a:p>
        </p:txBody>
      </p:sp>
    </p:spTree>
    <p:extLst>
      <p:ext uri="{BB962C8B-B14F-4D97-AF65-F5344CB8AC3E}">
        <p14:creationId xmlns:p14="http://schemas.microsoft.com/office/powerpoint/2010/main" val="360457970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 xmlns:a16="http://schemas.microsoft.com/office/drawing/2014/main" id="{9A9A9FF2-2117-324A-8F87-82DD2BE4AE7F}"/>
              </a:ext>
            </a:extLst>
          </p:cNvPr>
          <p:cNvSpPr>
            <a:spLocks noGrp="1"/>
          </p:cNvSpPr>
          <p:nvPr>
            <p:ph type="body" sz="quarter" idx="10"/>
          </p:nvPr>
        </p:nvSpPr>
        <p:spPr>
          <a:xfrm>
            <a:off x="1160206" y="1175040"/>
            <a:ext cx="7531292" cy="4829760"/>
          </a:xfrm>
        </p:spPr>
        <p:txBody>
          <a:bodyPr/>
          <a:lstStyle/>
          <a:p>
            <a:pPr marL="0" indent="0">
              <a:lnSpc>
                <a:spcPct val="80000"/>
              </a:lnSpc>
              <a:spcBef>
                <a:spcPct val="0"/>
              </a:spcBef>
              <a:buNone/>
              <a:defRPr/>
            </a:pPr>
            <a:r>
              <a:rPr lang="en-US" sz="2800" b="1" dirty="0"/>
              <a:t>Use stairs and ramps wisely:</a:t>
            </a:r>
          </a:p>
          <a:p>
            <a:pPr marL="0" indent="0">
              <a:lnSpc>
                <a:spcPct val="80000"/>
              </a:lnSpc>
              <a:spcBef>
                <a:spcPct val="0"/>
              </a:spcBef>
              <a:buNone/>
              <a:defRPr/>
            </a:pPr>
            <a:endParaRPr lang="en-US" sz="1100" dirty="0"/>
          </a:p>
          <a:p>
            <a:pPr>
              <a:lnSpc>
                <a:spcPct val="90000"/>
              </a:lnSpc>
              <a:buClrTx/>
              <a:buSzPct val="100000"/>
              <a:buFont typeface="Wingdings" pitchFamily="2" charset="2"/>
              <a:buChar char="§"/>
              <a:defRPr/>
            </a:pPr>
            <a:r>
              <a:rPr lang="en-US" sz="2800" b="1" dirty="0"/>
              <a:t>Keep stairways and ramps in good repair and free of obstructions. Install non-skid surfacing on stair treads.</a:t>
            </a:r>
          </a:p>
          <a:p>
            <a:pPr>
              <a:lnSpc>
                <a:spcPct val="90000"/>
              </a:lnSpc>
              <a:buClrTx/>
              <a:buSzPct val="100000"/>
              <a:buFont typeface="Wingdings" pitchFamily="2" charset="2"/>
              <a:buChar char="§"/>
              <a:defRPr/>
            </a:pPr>
            <a:r>
              <a:rPr lang="en-US" sz="2800" b="1" dirty="0"/>
              <a:t>Staircases must meet the specific building codes applicable to their use, e.g. adequate width, consistent riser height, physical strength, guardrails, etc.</a:t>
            </a:r>
          </a:p>
          <a:p>
            <a:pPr>
              <a:lnSpc>
                <a:spcPct val="90000"/>
              </a:lnSpc>
              <a:buClrTx/>
              <a:buSzPct val="100000"/>
              <a:buFont typeface="Wingdings" pitchFamily="2" charset="2"/>
              <a:buChar char="§"/>
              <a:defRPr/>
            </a:pPr>
            <a:r>
              <a:rPr lang="en-US" sz="2800" b="1" dirty="0"/>
              <a:t>Ensure that handrails are properly installed and extend past the top and bottom steps.</a:t>
            </a:r>
            <a:endParaRPr lang="en-US" sz="2800" b="1" dirty="0"/>
          </a:p>
        </p:txBody>
      </p:sp>
      <p:sp>
        <p:nvSpPr>
          <p:cNvPr id="3" name="Title 2"/>
          <p:cNvSpPr>
            <a:spLocks noGrp="1"/>
          </p:cNvSpPr>
          <p:nvPr>
            <p:ph type="title"/>
          </p:nvPr>
        </p:nvSpPr>
        <p:spPr>
          <a:xfrm>
            <a:off x="1695976" y="219755"/>
            <a:ext cx="8149586" cy="400440"/>
          </a:xfrm>
          <a:prstGeom prst="rect">
            <a:avLst/>
          </a:prstGeom>
        </p:spPr>
        <p:txBody>
          <a:bodyPr/>
          <a:lstStyle/>
          <a:p>
            <a:r>
              <a:rPr lang="en-US" altLang="en-US" b="1" dirty="0"/>
              <a:t>Stairways and Ramps</a:t>
            </a:r>
            <a:endParaRPr lang="en-US" sz="2000" dirty="0">
              <a:effectLst/>
            </a:endParaRPr>
          </a:p>
        </p:txBody>
      </p:sp>
    </p:spTree>
    <p:extLst>
      <p:ext uri="{BB962C8B-B14F-4D97-AF65-F5344CB8AC3E}">
        <p14:creationId xmlns:p14="http://schemas.microsoft.com/office/powerpoint/2010/main" val="162674970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 xmlns:a16="http://schemas.microsoft.com/office/drawing/2014/main" id="{9A9A9FF2-2117-324A-8F87-82DD2BE4AE7F}"/>
              </a:ext>
            </a:extLst>
          </p:cNvPr>
          <p:cNvSpPr>
            <a:spLocks noGrp="1"/>
          </p:cNvSpPr>
          <p:nvPr>
            <p:ph type="body" sz="quarter" idx="10"/>
          </p:nvPr>
        </p:nvSpPr>
        <p:spPr>
          <a:xfrm>
            <a:off x="1160206" y="1175040"/>
            <a:ext cx="7531292" cy="4829760"/>
          </a:xfrm>
        </p:spPr>
        <p:txBody>
          <a:bodyPr/>
          <a:lstStyle/>
          <a:p>
            <a:pPr marL="0" indent="0">
              <a:lnSpc>
                <a:spcPct val="80000"/>
              </a:lnSpc>
              <a:spcBef>
                <a:spcPct val="0"/>
              </a:spcBef>
              <a:buNone/>
              <a:defRPr/>
            </a:pPr>
            <a:r>
              <a:rPr lang="en-US" sz="3600" b="1" dirty="0"/>
              <a:t>Use stairs and ramps wisely:</a:t>
            </a:r>
          </a:p>
          <a:p>
            <a:pPr marL="0" indent="0">
              <a:lnSpc>
                <a:spcPct val="80000"/>
              </a:lnSpc>
              <a:spcBef>
                <a:spcPct val="0"/>
              </a:spcBef>
              <a:buNone/>
              <a:defRPr/>
            </a:pPr>
            <a:endParaRPr lang="en-US" sz="1100" dirty="0"/>
          </a:p>
          <a:p>
            <a:pPr>
              <a:lnSpc>
                <a:spcPct val="90000"/>
              </a:lnSpc>
              <a:buClrTx/>
              <a:buSzPct val="100000"/>
              <a:buFont typeface="Wingdings" pitchFamily="2" charset="2"/>
              <a:buChar char="§"/>
              <a:defRPr/>
            </a:pPr>
            <a:r>
              <a:rPr lang="en-US" sz="3600" b="1" dirty="0"/>
              <a:t>Mark the first and last steps clearly, such as with yellow stripes.</a:t>
            </a:r>
          </a:p>
          <a:p>
            <a:pPr>
              <a:lnSpc>
                <a:spcPct val="90000"/>
              </a:lnSpc>
              <a:buClrTx/>
              <a:buSzPct val="100000"/>
              <a:buFont typeface="Wingdings" pitchFamily="2" charset="2"/>
              <a:buChar char="§"/>
              <a:defRPr/>
            </a:pPr>
            <a:r>
              <a:rPr lang="en-US" sz="3600" b="1" dirty="0"/>
              <a:t>Remind everyone to use stairs attentively, use the handrails, and never carry an object that obstructs their view of the stairs ahead.</a:t>
            </a:r>
            <a:endParaRPr lang="en-US" sz="3600" b="1" dirty="0"/>
          </a:p>
        </p:txBody>
      </p:sp>
      <p:sp>
        <p:nvSpPr>
          <p:cNvPr id="3" name="Title 2"/>
          <p:cNvSpPr>
            <a:spLocks noGrp="1"/>
          </p:cNvSpPr>
          <p:nvPr>
            <p:ph type="title"/>
          </p:nvPr>
        </p:nvSpPr>
        <p:spPr>
          <a:xfrm>
            <a:off x="1695976" y="219755"/>
            <a:ext cx="8149586" cy="400440"/>
          </a:xfrm>
          <a:prstGeom prst="rect">
            <a:avLst/>
          </a:prstGeom>
        </p:spPr>
        <p:txBody>
          <a:bodyPr/>
          <a:lstStyle/>
          <a:p>
            <a:r>
              <a:rPr lang="en-US" altLang="en-US" b="1" dirty="0"/>
              <a:t>Stairways and Ramps</a:t>
            </a:r>
            <a:endParaRPr lang="en-US" sz="2000" dirty="0">
              <a:effectLst/>
            </a:endParaRPr>
          </a:p>
        </p:txBody>
      </p:sp>
    </p:spTree>
    <p:extLst>
      <p:ext uri="{BB962C8B-B14F-4D97-AF65-F5344CB8AC3E}">
        <p14:creationId xmlns:p14="http://schemas.microsoft.com/office/powerpoint/2010/main" val="314756578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 xmlns:a16="http://schemas.microsoft.com/office/drawing/2014/main" id="{9A9A9FF2-2117-324A-8F87-82DD2BE4AE7F}"/>
              </a:ext>
            </a:extLst>
          </p:cNvPr>
          <p:cNvSpPr>
            <a:spLocks noGrp="1"/>
          </p:cNvSpPr>
          <p:nvPr>
            <p:ph type="body" sz="quarter" idx="10"/>
          </p:nvPr>
        </p:nvSpPr>
        <p:spPr>
          <a:xfrm>
            <a:off x="1160206" y="1175040"/>
            <a:ext cx="7531292" cy="4829760"/>
          </a:xfrm>
        </p:spPr>
        <p:txBody>
          <a:bodyPr/>
          <a:lstStyle/>
          <a:p>
            <a:pPr marL="0" indent="0">
              <a:lnSpc>
                <a:spcPct val="90000"/>
              </a:lnSpc>
              <a:spcBef>
                <a:spcPct val="0"/>
              </a:spcBef>
              <a:buNone/>
              <a:defRPr/>
            </a:pPr>
            <a:r>
              <a:rPr lang="en-US" sz="3200" b="1" dirty="0"/>
              <a:t>Recognition and remedies</a:t>
            </a:r>
            <a:r>
              <a:rPr lang="en-US" sz="3200" b="1" dirty="0" smtClean="0"/>
              <a:t>:</a:t>
            </a:r>
          </a:p>
          <a:p>
            <a:pPr marL="0" indent="0">
              <a:lnSpc>
                <a:spcPct val="90000"/>
              </a:lnSpc>
              <a:spcBef>
                <a:spcPct val="0"/>
              </a:spcBef>
              <a:buNone/>
              <a:defRPr/>
            </a:pPr>
            <a:endParaRPr lang="en-US" sz="1100" dirty="0"/>
          </a:p>
          <a:p>
            <a:pPr>
              <a:lnSpc>
                <a:spcPct val="90000"/>
              </a:lnSpc>
              <a:buClrTx/>
              <a:buSzPct val="100000"/>
              <a:buFont typeface="Wingdings" pitchFamily="2" charset="2"/>
              <a:buChar char="§"/>
              <a:defRPr/>
            </a:pPr>
            <a:r>
              <a:rPr lang="en-US" sz="3200" b="1" dirty="0"/>
              <a:t>Sometimes a fall is caused by a physical weakness resulting from illness or age. Several steps can be taken to lessen the effects of these conditions.</a:t>
            </a:r>
          </a:p>
          <a:p>
            <a:pPr>
              <a:lnSpc>
                <a:spcPct val="90000"/>
              </a:lnSpc>
              <a:buClrTx/>
              <a:buSzPct val="100000"/>
              <a:buFont typeface="Wingdings" pitchFamily="2" charset="2"/>
              <a:buChar char="§"/>
              <a:defRPr/>
            </a:pPr>
            <a:r>
              <a:rPr lang="en-US" sz="3200" b="1" dirty="0"/>
              <a:t>If a medical condition appears to be the cause of a fall be sure that a medical professional is consulted in case treatment is required.</a:t>
            </a:r>
            <a:endParaRPr lang="en-US" sz="3200" b="1" dirty="0"/>
          </a:p>
        </p:txBody>
      </p:sp>
      <p:sp>
        <p:nvSpPr>
          <p:cNvPr id="3" name="Title 2"/>
          <p:cNvSpPr>
            <a:spLocks noGrp="1"/>
          </p:cNvSpPr>
          <p:nvPr>
            <p:ph type="title"/>
          </p:nvPr>
        </p:nvSpPr>
        <p:spPr>
          <a:xfrm>
            <a:off x="1695976" y="219755"/>
            <a:ext cx="8149586" cy="400440"/>
          </a:xfrm>
          <a:prstGeom prst="rect">
            <a:avLst/>
          </a:prstGeom>
        </p:spPr>
        <p:txBody>
          <a:bodyPr/>
          <a:lstStyle/>
          <a:p>
            <a:r>
              <a:rPr lang="en-US" altLang="en-US" b="1" dirty="0"/>
              <a:t>Health and Age Factors</a:t>
            </a:r>
            <a:endParaRPr lang="en-US" sz="2000" dirty="0">
              <a:effectLst/>
            </a:endParaRPr>
          </a:p>
        </p:txBody>
      </p:sp>
    </p:spTree>
    <p:extLst>
      <p:ext uri="{BB962C8B-B14F-4D97-AF65-F5344CB8AC3E}">
        <p14:creationId xmlns:p14="http://schemas.microsoft.com/office/powerpoint/2010/main" val="216957911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 xmlns:a16="http://schemas.microsoft.com/office/drawing/2014/main" id="{9A9A9FF2-2117-324A-8F87-82DD2BE4AE7F}"/>
              </a:ext>
            </a:extLst>
          </p:cNvPr>
          <p:cNvSpPr>
            <a:spLocks noGrp="1"/>
          </p:cNvSpPr>
          <p:nvPr>
            <p:ph type="body" sz="quarter" idx="10"/>
          </p:nvPr>
        </p:nvSpPr>
        <p:spPr>
          <a:xfrm>
            <a:off x="1160206" y="1175040"/>
            <a:ext cx="7531292" cy="4829760"/>
          </a:xfrm>
        </p:spPr>
        <p:txBody>
          <a:bodyPr/>
          <a:lstStyle/>
          <a:p>
            <a:pPr marL="0" indent="0">
              <a:lnSpc>
                <a:spcPct val="90000"/>
              </a:lnSpc>
              <a:spcBef>
                <a:spcPct val="0"/>
              </a:spcBef>
              <a:buNone/>
              <a:defRPr/>
            </a:pPr>
            <a:r>
              <a:rPr lang="en-US" altLang="en-US" sz="2800" b="1" dirty="0"/>
              <a:t>The risk of falling and fall-related injuries rises as a person gets older, but falls are not inevitable:</a:t>
            </a:r>
          </a:p>
          <a:p>
            <a:pPr marL="0" indent="0">
              <a:lnSpc>
                <a:spcPct val="90000"/>
              </a:lnSpc>
              <a:spcBef>
                <a:spcPct val="0"/>
              </a:spcBef>
              <a:buNone/>
              <a:defRPr/>
            </a:pPr>
            <a:endParaRPr lang="en-US" altLang="en-US" sz="1100" dirty="0"/>
          </a:p>
          <a:p>
            <a:pPr marL="342900" lvl="1" indent="-342900">
              <a:lnSpc>
                <a:spcPct val="90000"/>
              </a:lnSpc>
              <a:buClrTx/>
              <a:buSzPct val="100000"/>
              <a:buFont typeface="Wingdings" pitchFamily="2" charset="2"/>
              <a:buChar char="§"/>
              <a:defRPr/>
            </a:pPr>
            <a:r>
              <a:rPr lang="en-US" altLang="en-US" sz="2400" b="1" dirty="0"/>
              <a:t>Regular exercise keeps bones and muscles strong and improves balance.</a:t>
            </a:r>
          </a:p>
          <a:p>
            <a:pPr marL="342900" lvl="1" indent="-342900">
              <a:lnSpc>
                <a:spcPct val="90000"/>
              </a:lnSpc>
              <a:buClrTx/>
              <a:buSzPct val="100000"/>
              <a:buFont typeface="Wingdings" pitchFamily="2" charset="2"/>
              <a:buChar char="§"/>
              <a:defRPr/>
            </a:pPr>
            <a:r>
              <a:rPr lang="en-US" altLang="en-US" sz="2400" b="1" dirty="0"/>
              <a:t>Carefully monitoring medication helps control unwanted side-effects such as dizziness.</a:t>
            </a:r>
          </a:p>
          <a:p>
            <a:pPr marL="342900" lvl="1" indent="-342900">
              <a:lnSpc>
                <a:spcPct val="90000"/>
              </a:lnSpc>
              <a:buClrTx/>
              <a:buSzPct val="100000"/>
              <a:buFont typeface="Wingdings" pitchFamily="2" charset="2"/>
              <a:buChar char="§"/>
              <a:defRPr/>
            </a:pPr>
            <a:r>
              <a:rPr lang="en-US" altLang="en-US" sz="2400" b="1" dirty="0"/>
              <a:t>Regular physical exams can provide early detection of health issues.</a:t>
            </a:r>
          </a:p>
          <a:p>
            <a:pPr marL="342900" lvl="1" indent="-342900">
              <a:lnSpc>
                <a:spcPct val="90000"/>
              </a:lnSpc>
              <a:buClrTx/>
              <a:buSzPct val="100000"/>
              <a:buFont typeface="Wingdings" pitchFamily="2" charset="2"/>
              <a:buChar char="§"/>
              <a:defRPr/>
            </a:pPr>
            <a:r>
              <a:rPr lang="en-US" altLang="en-US" sz="2400" b="1" dirty="0"/>
              <a:t>Sometimes poor vision is a factor in falls. Regular eye exams can detect problems.</a:t>
            </a:r>
          </a:p>
        </p:txBody>
      </p:sp>
      <p:sp>
        <p:nvSpPr>
          <p:cNvPr id="3" name="Title 2"/>
          <p:cNvSpPr>
            <a:spLocks noGrp="1"/>
          </p:cNvSpPr>
          <p:nvPr>
            <p:ph type="title"/>
          </p:nvPr>
        </p:nvSpPr>
        <p:spPr>
          <a:xfrm>
            <a:off x="1695976" y="219755"/>
            <a:ext cx="8149586" cy="400440"/>
          </a:xfrm>
          <a:prstGeom prst="rect">
            <a:avLst/>
          </a:prstGeom>
        </p:spPr>
        <p:txBody>
          <a:bodyPr/>
          <a:lstStyle/>
          <a:p>
            <a:r>
              <a:rPr lang="en-US" altLang="en-US" b="1" dirty="0"/>
              <a:t>Health and Age Factors</a:t>
            </a:r>
            <a:endParaRPr lang="en-US" sz="2000" dirty="0">
              <a:effectLst/>
            </a:endParaRPr>
          </a:p>
        </p:txBody>
      </p:sp>
    </p:spTree>
    <p:extLst>
      <p:ext uri="{BB962C8B-B14F-4D97-AF65-F5344CB8AC3E}">
        <p14:creationId xmlns:p14="http://schemas.microsoft.com/office/powerpoint/2010/main" val="186264470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 xmlns:a16="http://schemas.microsoft.com/office/drawing/2014/main" id="{9A9A9FF2-2117-324A-8F87-82DD2BE4AE7F}"/>
              </a:ext>
            </a:extLst>
          </p:cNvPr>
          <p:cNvSpPr>
            <a:spLocks noGrp="1"/>
          </p:cNvSpPr>
          <p:nvPr>
            <p:ph type="body" sz="quarter" idx="10"/>
          </p:nvPr>
        </p:nvSpPr>
        <p:spPr>
          <a:xfrm>
            <a:off x="1160206" y="1175040"/>
            <a:ext cx="7531292" cy="4829760"/>
          </a:xfrm>
        </p:spPr>
        <p:txBody>
          <a:bodyPr/>
          <a:lstStyle/>
          <a:p>
            <a:pPr marL="0" indent="0">
              <a:lnSpc>
                <a:spcPct val="90000"/>
              </a:lnSpc>
              <a:spcBef>
                <a:spcPct val="0"/>
              </a:spcBef>
              <a:buNone/>
              <a:defRPr/>
            </a:pPr>
            <a:r>
              <a:rPr lang="en-US" altLang="en-US" sz="2800" b="1" dirty="0"/>
              <a:t>The risk of falling and fall-related injuries rises as a person gets older, but falls are not inevitable:</a:t>
            </a:r>
          </a:p>
          <a:p>
            <a:pPr marL="0" indent="0">
              <a:lnSpc>
                <a:spcPct val="90000"/>
              </a:lnSpc>
              <a:spcBef>
                <a:spcPct val="0"/>
              </a:spcBef>
              <a:buNone/>
              <a:defRPr/>
            </a:pPr>
            <a:endParaRPr lang="en-US" altLang="en-US" sz="1100" dirty="0"/>
          </a:p>
          <a:p>
            <a:pPr marL="342900" lvl="1" indent="-342900">
              <a:lnSpc>
                <a:spcPct val="90000"/>
              </a:lnSpc>
              <a:buClrTx/>
              <a:buSzPct val="100000"/>
              <a:buFont typeface="Wingdings" pitchFamily="2" charset="2"/>
              <a:buChar char="§"/>
              <a:defRPr/>
            </a:pPr>
            <a:r>
              <a:rPr lang="en-US" altLang="en-US" sz="2400" b="1" dirty="0"/>
              <a:t>A diet rich in vitamin D and calcium helps prevent bone loss and fractures.</a:t>
            </a:r>
          </a:p>
          <a:p>
            <a:pPr marL="342900" lvl="1" indent="-342900">
              <a:lnSpc>
                <a:spcPct val="90000"/>
              </a:lnSpc>
              <a:buClrTx/>
              <a:buSzPct val="100000"/>
              <a:buFont typeface="Wingdings" pitchFamily="2" charset="2"/>
              <a:buChar char="§"/>
              <a:defRPr/>
            </a:pPr>
            <a:r>
              <a:rPr lang="en-US" altLang="en-US" sz="2400" b="1" dirty="0"/>
              <a:t>Comfortable and safe footwear is important. Avoid backless and high-heeled shoes, and shoes with smooth leather soles.</a:t>
            </a:r>
          </a:p>
          <a:p>
            <a:pPr marL="342900" lvl="1" indent="-342900">
              <a:lnSpc>
                <a:spcPct val="90000"/>
              </a:lnSpc>
              <a:buClrTx/>
              <a:buSzPct val="100000"/>
              <a:buFont typeface="Wingdings" pitchFamily="2" charset="2"/>
              <a:buChar char="§"/>
              <a:defRPr/>
            </a:pPr>
            <a:r>
              <a:rPr lang="en-US" altLang="en-US" sz="2400" b="1" dirty="0"/>
              <a:t>Keep task areas and pathways clear of clutter and keep bathroom, kitchen, and laundry room floors clean and dry.</a:t>
            </a:r>
          </a:p>
          <a:p>
            <a:pPr marL="342900" lvl="1" indent="-342900">
              <a:lnSpc>
                <a:spcPct val="90000"/>
              </a:lnSpc>
              <a:buClrTx/>
              <a:buSzPct val="100000"/>
              <a:buFont typeface="Wingdings" pitchFamily="2" charset="2"/>
              <a:buChar char="§"/>
              <a:defRPr/>
            </a:pPr>
            <a:r>
              <a:rPr lang="en-US" altLang="en-US" sz="2400" b="1" dirty="0"/>
              <a:t>Install grab rails wherever extra balance is required.</a:t>
            </a:r>
          </a:p>
        </p:txBody>
      </p:sp>
      <p:sp>
        <p:nvSpPr>
          <p:cNvPr id="3" name="Title 2"/>
          <p:cNvSpPr>
            <a:spLocks noGrp="1"/>
          </p:cNvSpPr>
          <p:nvPr>
            <p:ph type="title"/>
          </p:nvPr>
        </p:nvSpPr>
        <p:spPr>
          <a:xfrm>
            <a:off x="1695976" y="219755"/>
            <a:ext cx="8149586" cy="400440"/>
          </a:xfrm>
          <a:prstGeom prst="rect">
            <a:avLst/>
          </a:prstGeom>
        </p:spPr>
        <p:txBody>
          <a:bodyPr/>
          <a:lstStyle/>
          <a:p>
            <a:r>
              <a:rPr lang="en-US" altLang="en-US" b="1" dirty="0"/>
              <a:t>Health and Age Factors</a:t>
            </a:r>
            <a:endParaRPr lang="en-US" sz="2000" dirty="0">
              <a:effectLst/>
            </a:endParaRPr>
          </a:p>
        </p:txBody>
      </p:sp>
    </p:spTree>
    <p:extLst>
      <p:ext uri="{BB962C8B-B14F-4D97-AF65-F5344CB8AC3E}">
        <p14:creationId xmlns:p14="http://schemas.microsoft.com/office/powerpoint/2010/main" val="360666156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 xmlns:a16="http://schemas.microsoft.com/office/drawing/2014/main" id="{9A9A9FF2-2117-324A-8F87-82DD2BE4AE7F}"/>
              </a:ext>
            </a:extLst>
          </p:cNvPr>
          <p:cNvSpPr>
            <a:spLocks noGrp="1"/>
          </p:cNvSpPr>
          <p:nvPr>
            <p:ph type="body" sz="quarter" idx="10"/>
          </p:nvPr>
        </p:nvSpPr>
        <p:spPr/>
        <p:txBody>
          <a:bodyPr/>
          <a:lstStyle/>
          <a:p>
            <a:pPr marL="0" indent="0">
              <a:buNone/>
            </a:pPr>
            <a:r>
              <a:rPr lang="en-US" sz="2400" b="1" dirty="0"/>
              <a:t>The information contained herein is not intended as legal advice, is advisory only; provided on an “as is” basis, and to be used solely at the user’s risk. The information is made available without any warranty of any kind and, to the extent allowed by law, Sedgwick disclaims any and all implied warranties and representations.  All procedures and training, whether required by law or not, should be implemented and reviewed by safety and risk management professionals and legal counsel to ensure that all local, state, and federal requirements are satisfied.  Sedgwick disclaims any and all liability that may arise in connection with a user’s use of this information.</a:t>
            </a:r>
            <a:endParaRPr lang="en-US" sz="2400" dirty="0"/>
          </a:p>
          <a:p>
            <a:pPr marL="0" indent="0">
              <a:buNone/>
            </a:pPr>
            <a:endParaRPr lang="en-US" dirty="0"/>
          </a:p>
        </p:txBody>
      </p:sp>
      <p:sp>
        <p:nvSpPr>
          <p:cNvPr id="3" name="Title 2"/>
          <p:cNvSpPr>
            <a:spLocks noGrp="1"/>
          </p:cNvSpPr>
          <p:nvPr>
            <p:ph type="title"/>
          </p:nvPr>
        </p:nvSpPr>
        <p:spPr>
          <a:xfrm>
            <a:off x="1695976" y="219755"/>
            <a:ext cx="8149586" cy="400440"/>
          </a:xfrm>
          <a:prstGeom prst="rect">
            <a:avLst/>
          </a:prstGeom>
        </p:spPr>
        <p:txBody>
          <a:bodyPr/>
          <a:lstStyle/>
          <a:p>
            <a:r>
              <a:rPr lang="en-US" dirty="0"/>
              <a:t>Disclaimer</a:t>
            </a:r>
            <a:endParaRPr lang="en-US" sz="2000" dirty="0">
              <a:effectLst/>
            </a:endParaRPr>
          </a:p>
        </p:txBody>
      </p:sp>
    </p:spTree>
    <p:extLst>
      <p:ext uri="{BB962C8B-B14F-4D97-AF65-F5344CB8AC3E}">
        <p14:creationId xmlns:p14="http://schemas.microsoft.com/office/powerpoint/2010/main" val="345722944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 xmlns:a16="http://schemas.microsoft.com/office/drawing/2014/main" id="{9A9A9FF2-2117-324A-8F87-82DD2BE4AE7F}"/>
              </a:ext>
            </a:extLst>
          </p:cNvPr>
          <p:cNvSpPr>
            <a:spLocks noGrp="1"/>
          </p:cNvSpPr>
          <p:nvPr>
            <p:ph type="body" sz="quarter" idx="10"/>
          </p:nvPr>
        </p:nvSpPr>
        <p:spPr>
          <a:xfrm>
            <a:off x="1160206" y="1175040"/>
            <a:ext cx="7531292" cy="4829760"/>
          </a:xfrm>
        </p:spPr>
        <p:txBody>
          <a:bodyPr/>
          <a:lstStyle/>
          <a:p>
            <a:pPr marL="0" indent="0">
              <a:lnSpc>
                <a:spcPct val="80000"/>
              </a:lnSpc>
              <a:spcBef>
                <a:spcPct val="0"/>
              </a:spcBef>
              <a:buNone/>
              <a:defRPr/>
            </a:pPr>
            <a:r>
              <a:rPr lang="en-US" sz="3200" b="1" dirty="0"/>
              <a:t>Climbing ladders and working at high elevations pose additional fall hazards: </a:t>
            </a:r>
          </a:p>
          <a:p>
            <a:pPr marL="0" indent="0">
              <a:lnSpc>
                <a:spcPct val="80000"/>
              </a:lnSpc>
              <a:spcBef>
                <a:spcPct val="0"/>
              </a:spcBef>
              <a:buNone/>
              <a:defRPr/>
            </a:pPr>
            <a:endParaRPr lang="en-US" sz="1100" dirty="0"/>
          </a:p>
          <a:p>
            <a:pPr marL="342900" lvl="1" indent="-342900">
              <a:lnSpc>
                <a:spcPct val="90000"/>
              </a:lnSpc>
              <a:buClrTx/>
              <a:buSzPct val="100000"/>
              <a:buFont typeface="Wingdings" pitchFamily="2" charset="2"/>
              <a:buChar char="§"/>
              <a:defRPr/>
            </a:pPr>
            <a:r>
              <a:rPr lang="en-US" sz="2800" b="1" dirty="0"/>
              <a:t>Ladders and stools must be designed for the task and must be in good, serviceable condition.</a:t>
            </a:r>
          </a:p>
          <a:p>
            <a:pPr marL="342900" lvl="1" indent="-342900">
              <a:lnSpc>
                <a:spcPct val="90000"/>
              </a:lnSpc>
              <a:buClrTx/>
              <a:buSzPct val="100000"/>
              <a:buFont typeface="Wingdings" pitchFamily="2" charset="2"/>
              <a:buChar char="§"/>
              <a:defRPr/>
            </a:pPr>
            <a:r>
              <a:rPr lang="en-US" sz="2800" b="1" dirty="0"/>
              <a:t>Damaged ladders must be removed from service.</a:t>
            </a:r>
          </a:p>
        </p:txBody>
      </p:sp>
      <p:sp>
        <p:nvSpPr>
          <p:cNvPr id="3" name="Title 2"/>
          <p:cNvSpPr>
            <a:spLocks noGrp="1"/>
          </p:cNvSpPr>
          <p:nvPr>
            <p:ph type="title"/>
          </p:nvPr>
        </p:nvSpPr>
        <p:spPr>
          <a:xfrm>
            <a:off x="1695976" y="219755"/>
            <a:ext cx="8149586" cy="400440"/>
          </a:xfrm>
          <a:prstGeom prst="rect">
            <a:avLst/>
          </a:prstGeom>
        </p:spPr>
        <p:txBody>
          <a:bodyPr/>
          <a:lstStyle/>
          <a:p>
            <a:r>
              <a:rPr lang="en-US" altLang="en-US" b="1" dirty="0"/>
              <a:t>Ladders, Platforms, and Scaffolds</a:t>
            </a:r>
            <a:endParaRPr lang="en-US" sz="2000" dirty="0">
              <a:effectLst/>
            </a:endParaRPr>
          </a:p>
        </p:txBody>
      </p:sp>
    </p:spTree>
    <p:extLst>
      <p:ext uri="{BB962C8B-B14F-4D97-AF65-F5344CB8AC3E}">
        <p14:creationId xmlns:p14="http://schemas.microsoft.com/office/powerpoint/2010/main" val="315819159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 xmlns:a16="http://schemas.microsoft.com/office/drawing/2014/main" id="{9A9A9FF2-2117-324A-8F87-82DD2BE4AE7F}"/>
              </a:ext>
            </a:extLst>
          </p:cNvPr>
          <p:cNvSpPr>
            <a:spLocks noGrp="1"/>
          </p:cNvSpPr>
          <p:nvPr>
            <p:ph type="body" sz="quarter" idx="10"/>
          </p:nvPr>
        </p:nvSpPr>
        <p:spPr>
          <a:xfrm>
            <a:off x="1160206" y="1175040"/>
            <a:ext cx="7531292" cy="4829760"/>
          </a:xfrm>
        </p:spPr>
        <p:txBody>
          <a:bodyPr/>
          <a:lstStyle/>
          <a:p>
            <a:pPr marL="0" indent="0">
              <a:lnSpc>
                <a:spcPct val="80000"/>
              </a:lnSpc>
              <a:spcBef>
                <a:spcPct val="0"/>
              </a:spcBef>
              <a:buNone/>
              <a:defRPr/>
            </a:pPr>
            <a:r>
              <a:rPr lang="en-US" sz="3200" b="1" dirty="0"/>
              <a:t>Climbing ladders and working at high elevations pose additional fall hazards: </a:t>
            </a:r>
          </a:p>
          <a:p>
            <a:pPr marL="0" indent="0">
              <a:lnSpc>
                <a:spcPct val="80000"/>
              </a:lnSpc>
              <a:spcBef>
                <a:spcPct val="0"/>
              </a:spcBef>
              <a:buNone/>
              <a:defRPr/>
            </a:pPr>
            <a:endParaRPr lang="en-US" sz="1100" dirty="0"/>
          </a:p>
          <a:p>
            <a:pPr marL="342900" lvl="1" indent="-342900">
              <a:lnSpc>
                <a:spcPct val="90000"/>
              </a:lnSpc>
              <a:buClrTx/>
              <a:buSzPct val="100000"/>
              <a:buFont typeface="Wingdings" pitchFamily="2" charset="2"/>
              <a:buChar char="§"/>
              <a:defRPr/>
            </a:pPr>
            <a:r>
              <a:rPr lang="en-US" sz="2800" b="1" dirty="0"/>
              <a:t>Ladders must be used properly. They must be placed on solid ground and the top rungs must not be used as steps, as per the manufacturer’s instructions.</a:t>
            </a:r>
          </a:p>
          <a:p>
            <a:pPr marL="342900" lvl="1" indent="-342900">
              <a:lnSpc>
                <a:spcPct val="90000"/>
              </a:lnSpc>
              <a:buClrTx/>
              <a:buSzPct val="100000"/>
              <a:buFont typeface="Wingdings" pitchFamily="2" charset="2"/>
              <a:buChar char="§"/>
              <a:defRPr/>
            </a:pPr>
            <a:r>
              <a:rPr lang="en-US" sz="2800" b="1" dirty="0"/>
              <a:t>Ladders must be placed at an angle that is not too steep or too shallow. The proper slope is one foot away from the wall for every four feet in height: a ratio of 1 to 4.</a:t>
            </a:r>
          </a:p>
        </p:txBody>
      </p:sp>
      <p:sp>
        <p:nvSpPr>
          <p:cNvPr id="3" name="Title 2"/>
          <p:cNvSpPr>
            <a:spLocks noGrp="1"/>
          </p:cNvSpPr>
          <p:nvPr>
            <p:ph type="title"/>
          </p:nvPr>
        </p:nvSpPr>
        <p:spPr>
          <a:xfrm>
            <a:off x="1695976" y="219755"/>
            <a:ext cx="8149586" cy="400440"/>
          </a:xfrm>
          <a:prstGeom prst="rect">
            <a:avLst/>
          </a:prstGeom>
        </p:spPr>
        <p:txBody>
          <a:bodyPr/>
          <a:lstStyle/>
          <a:p>
            <a:r>
              <a:rPr lang="en-US" altLang="en-US" b="1" dirty="0"/>
              <a:t>Ladders, Platforms, and Scaffolds</a:t>
            </a:r>
            <a:endParaRPr lang="en-US" sz="2000" dirty="0">
              <a:effectLst/>
            </a:endParaRPr>
          </a:p>
        </p:txBody>
      </p:sp>
    </p:spTree>
    <p:extLst>
      <p:ext uri="{BB962C8B-B14F-4D97-AF65-F5344CB8AC3E}">
        <p14:creationId xmlns:p14="http://schemas.microsoft.com/office/powerpoint/2010/main" val="159925117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 xmlns:a16="http://schemas.microsoft.com/office/drawing/2014/main" id="{9A9A9FF2-2117-324A-8F87-82DD2BE4AE7F}"/>
              </a:ext>
            </a:extLst>
          </p:cNvPr>
          <p:cNvSpPr>
            <a:spLocks noGrp="1"/>
          </p:cNvSpPr>
          <p:nvPr>
            <p:ph type="body" sz="quarter" idx="10"/>
          </p:nvPr>
        </p:nvSpPr>
        <p:spPr>
          <a:xfrm>
            <a:off x="1160206" y="1175040"/>
            <a:ext cx="7531292" cy="4829760"/>
          </a:xfrm>
        </p:spPr>
        <p:txBody>
          <a:bodyPr/>
          <a:lstStyle/>
          <a:p>
            <a:pPr marL="0" indent="0">
              <a:lnSpc>
                <a:spcPct val="80000"/>
              </a:lnSpc>
              <a:spcBef>
                <a:spcPct val="0"/>
              </a:spcBef>
              <a:buNone/>
              <a:defRPr/>
            </a:pPr>
            <a:r>
              <a:rPr lang="en-US" sz="3200" b="1" dirty="0"/>
              <a:t>Climbing ladders and working at high elevations pose additional fall hazards (continued): </a:t>
            </a:r>
          </a:p>
          <a:p>
            <a:pPr marL="0" indent="0">
              <a:lnSpc>
                <a:spcPct val="80000"/>
              </a:lnSpc>
              <a:spcBef>
                <a:spcPct val="0"/>
              </a:spcBef>
              <a:buNone/>
              <a:defRPr/>
            </a:pPr>
            <a:endParaRPr lang="en-US" sz="1100" dirty="0"/>
          </a:p>
          <a:p>
            <a:pPr marL="342900" lvl="1" indent="-342900">
              <a:lnSpc>
                <a:spcPct val="90000"/>
              </a:lnSpc>
              <a:buClrTx/>
              <a:buSzPct val="100000"/>
              <a:buFont typeface="Wingdings" pitchFamily="2" charset="2"/>
              <a:buChar char="§"/>
              <a:defRPr/>
            </a:pPr>
            <a:r>
              <a:rPr lang="en-US" sz="2800" b="1" dirty="0"/>
              <a:t>When working on a ladder never lean or reach too far to either side - always keep your “belt buckle” between the two side-rails of the ladder.</a:t>
            </a:r>
          </a:p>
          <a:p>
            <a:pPr marL="342900" lvl="1" indent="-342900">
              <a:lnSpc>
                <a:spcPct val="90000"/>
              </a:lnSpc>
              <a:buClrTx/>
              <a:buSzPct val="100000"/>
              <a:buFont typeface="Wingdings" pitchFamily="2" charset="2"/>
              <a:buChar char="§"/>
              <a:defRPr/>
            </a:pPr>
            <a:r>
              <a:rPr lang="en-US" sz="2800" b="1" dirty="0"/>
              <a:t>All scaffolding must be suited for the job and installed by a properly trained and competent person. </a:t>
            </a:r>
          </a:p>
        </p:txBody>
      </p:sp>
      <p:sp>
        <p:nvSpPr>
          <p:cNvPr id="3" name="Title 2"/>
          <p:cNvSpPr>
            <a:spLocks noGrp="1"/>
          </p:cNvSpPr>
          <p:nvPr>
            <p:ph type="title"/>
          </p:nvPr>
        </p:nvSpPr>
        <p:spPr>
          <a:xfrm>
            <a:off x="1695976" y="219755"/>
            <a:ext cx="8149586" cy="400440"/>
          </a:xfrm>
          <a:prstGeom prst="rect">
            <a:avLst/>
          </a:prstGeom>
        </p:spPr>
        <p:txBody>
          <a:bodyPr/>
          <a:lstStyle/>
          <a:p>
            <a:r>
              <a:rPr lang="en-US" altLang="en-US" b="1" dirty="0"/>
              <a:t>Ladders, Platforms, and Scaffolds</a:t>
            </a:r>
            <a:endParaRPr lang="en-US" sz="2000" dirty="0">
              <a:effectLst/>
            </a:endParaRPr>
          </a:p>
        </p:txBody>
      </p:sp>
    </p:spTree>
    <p:extLst>
      <p:ext uri="{BB962C8B-B14F-4D97-AF65-F5344CB8AC3E}">
        <p14:creationId xmlns:p14="http://schemas.microsoft.com/office/powerpoint/2010/main" val="163813609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 xmlns:a16="http://schemas.microsoft.com/office/drawing/2014/main" id="{9A9A9FF2-2117-324A-8F87-82DD2BE4AE7F}"/>
              </a:ext>
            </a:extLst>
          </p:cNvPr>
          <p:cNvSpPr>
            <a:spLocks noGrp="1"/>
          </p:cNvSpPr>
          <p:nvPr>
            <p:ph type="body" sz="quarter" idx="10"/>
          </p:nvPr>
        </p:nvSpPr>
        <p:spPr>
          <a:xfrm>
            <a:off x="1160206" y="1175040"/>
            <a:ext cx="7531292" cy="4829760"/>
          </a:xfrm>
        </p:spPr>
        <p:txBody>
          <a:bodyPr/>
          <a:lstStyle/>
          <a:p>
            <a:pPr marL="0" indent="0">
              <a:lnSpc>
                <a:spcPct val="80000"/>
              </a:lnSpc>
              <a:spcBef>
                <a:spcPct val="0"/>
              </a:spcBef>
              <a:buNone/>
              <a:defRPr/>
            </a:pPr>
            <a:r>
              <a:rPr lang="en-US" sz="3200" b="1" dirty="0"/>
              <a:t>Climbing ladders and working at high elevations pose additional fall hazards (continued): </a:t>
            </a:r>
          </a:p>
          <a:p>
            <a:pPr marL="0" indent="0">
              <a:lnSpc>
                <a:spcPct val="80000"/>
              </a:lnSpc>
              <a:spcBef>
                <a:spcPct val="0"/>
              </a:spcBef>
              <a:buNone/>
              <a:defRPr/>
            </a:pPr>
            <a:endParaRPr lang="en-US" sz="1100" dirty="0"/>
          </a:p>
          <a:p>
            <a:pPr marL="342900" lvl="1" indent="-342900">
              <a:lnSpc>
                <a:spcPct val="90000"/>
              </a:lnSpc>
              <a:buClrTx/>
              <a:buSzPct val="100000"/>
              <a:buFont typeface="Wingdings" pitchFamily="2" charset="2"/>
              <a:buChar char="§"/>
              <a:defRPr/>
            </a:pPr>
            <a:r>
              <a:rPr lang="en-US" sz="2800" b="1" dirty="0"/>
              <a:t>Scaffolding must have guardrails, toe-boards, and cross-bracing to prevent swaying. All local, state, and federal scaffolding regulations must be understood and followed.</a:t>
            </a:r>
          </a:p>
        </p:txBody>
      </p:sp>
      <p:sp>
        <p:nvSpPr>
          <p:cNvPr id="3" name="Title 2"/>
          <p:cNvSpPr>
            <a:spLocks noGrp="1"/>
          </p:cNvSpPr>
          <p:nvPr>
            <p:ph type="title"/>
          </p:nvPr>
        </p:nvSpPr>
        <p:spPr>
          <a:xfrm>
            <a:off x="1695976" y="219755"/>
            <a:ext cx="8149586" cy="400440"/>
          </a:xfrm>
          <a:prstGeom prst="rect">
            <a:avLst/>
          </a:prstGeom>
        </p:spPr>
        <p:txBody>
          <a:bodyPr/>
          <a:lstStyle/>
          <a:p>
            <a:r>
              <a:rPr lang="en-US" altLang="en-US" b="1" dirty="0"/>
              <a:t>Ladders, Platforms, and Scaffolds</a:t>
            </a:r>
            <a:endParaRPr lang="en-US" sz="2000" dirty="0">
              <a:effectLst/>
            </a:endParaRPr>
          </a:p>
        </p:txBody>
      </p:sp>
    </p:spTree>
    <p:extLst>
      <p:ext uri="{BB962C8B-B14F-4D97-AF65-F5344CB8AC3E}">
        <p14:creationId xmlns:p14="http://schemas.microsoft.com/office/powerpoint/2010/main" val="428168257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 xmlns:a16="http://schemas.microsoft.com/office/drawing/2014/main" id="{9A9A9FF2-2117-324A-8F87-82DD2BE4AE7F}"/>
              </a:ext>
            </a:extLst>
          </p:cNvPr>
          <p:cNvSpPr>
            <a:spLocks noGrp="1"/>
          </p:cNvSpPr>
          <p:nvPr>
            <p:ph type="body" sz="quarter" idx="10"/>
          </p:nvPr>
        </p:nvSpPr>
        <p:spPr>
          <a:xfrm>
            <a:off x="1160206" y="1175040"/>
            <a:ext cx="7531292" cy="4829760"/>
          </a:xfrm>
        </p:spPr>
        <p:txBody>
          <a:bodyPr/>
          <a:lstStyle/>
          <a:p>
            <a:pPr marL="0" indent="0">
              <a:lnSpc>
                <a:spcPct val="80000"/>
              </a:lnSpc>
              <a:spcBef>
                <a:spcPct val="0"/>
              </a:spcBef>
              <a:buNone/>
              <a:defRPr/>
            </a:pPr>
            <a:r>
              <a:rPr lang="en-US" sz="3200" b="1" dirty="0"/>
              <a:t>Watch for unexpected openings:</a:t>
            </a:r>
          </a:p>
          <a:p>
            <a:pPr marL="0" indent="0">
              <a:lnSpc>
                <a:spcPct val="80000"/>
              </a:lnSpc>
              <a:spcBef>
                <a:spcPct val="0"/>
              </a:spcBef>
              <a:buNone/>
              <a:defRPr/>
            </a:pPr>
            <a:endParaRPr lang="en-US" sz="1100" dirty="0"/>
          </a:p>
          <a:p>
            <a:pPr marL="342900" lvl="1" indent="-342900">
              <a:lnSpc>
                <a:spcPct val="90000"/>
              </a:lnSpc>
              <a:buClrTx/>
              <a:buSzPct val="100000"/>
              <a:buFont typeface="Wingdings" pitchFamily="2" charset="2"/>
              <a:buChar char="§"/>
              <a:defRPr/>
            </a:pPr>
            <a:r>
              <a:rPr lang="en-US" sz="2800" b="1" dirty="0"/>
              <a:t>Unexpected openings in floors or walls must be clearly marked and barricaded. </a:t>
            </a:r>
          </a:p>
          <a:p>
            <a:pPr marL="342900" lvl="1" indent="-342900">
              <a:lnSpc>
                <a:spcPct val="90000"/>
              </a:lnSpc>
              <a:buClrTx/>
              <a:buSzPct val="100000"/>
              <a:buFont typeface="Wingdings" pitchFamily="2" charset="2"/>
              <a:buChar char="§"/>
              <a:defRPr/>
            </a:pPr>
            <a:r>
              <a:rPr lang="en-US" sz="2800" b="1" dirty="0"/>
              <a:t>Coverings over floor openings must be continuous (no openings), adequately strong, and fastened securely.</a:t>
            </a:r>
          </a:p>
          <a:p>
            <a:pPr marL="342900" lvl="1" indent="-342900">
              <a:lnSpc>
                <a:spcPct val="90000"/>
              </a:lnSpc>
              <a:buClrTx/>
              <a:buSzPct val="100000"/>
              <a:buFont typeface="Wingdings" pitchFamily="2" charset="2"/>
              <a:buChar char="§"/>
              <a:defRPr/>
            </a:pPr>
            <a:r>
              <a:rPr lang="en-US" sz="2800" b="1" dirty="0"/>
              <a:t>You must wear proper fall protection equipment when working near wall openings, ledges that cannot be barricaded or above hazardous processes.</a:t>
            </a:r>
          </a:p>
        </p:txBody>
      </p:sp>
      <p:sp>
        <p:nvSpPr>
          <p:cNvPr id="3" name="Title 2"/>
          <p:cNvSpPr>
            <a:spLocks noGrp="1"/>
          </p:cNvSpPr>
          <p:nvPr>
            <p:ph type="title"/>
          </p:nvPr>
        </p:nvSpPr>
        <p:spPr>
          <a:xfrm>
            <a:off x="1695976" y="219755"/>
            <a:ext cx="8149586" cy="400440"/>
          </a:xfrm>
          <a:prstGeom prst="rect">
            <a:avLst/>
          </a:prstGeom>
        </p:spPr>
        <p:txBody>
          <a:bodyPr/>
          <a:lstStyle/>
          <a:p>
            <a:r>
              <a:rPr lang="en-US" altLang="en-US" b="1" dirty="0"/>
              <a:t>Floor and Wall Openings</a:t>
            </a:r>
            <a:endParaRPr lang="en-US" sz="2000" dirty="0">
              <a:effectLst/>
            </a:endParaRPr>
          </a:p>
        </p:txBody>
      </p:sp>
    </p:spTree>
    <p:extLst>
      <p:ext uri="{BB962C8B-B14F-4D97-AF65-F5344CB8AC3E}">
        <p14:creationId xmlns:p14="http://schemas.microsoft.com/office/powerpoint/2010/main" val="35508441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 xmlns:a16="http://schemas.microsoft.com/office/drawing/2014/main" id="{9A9A9FF2-2117-324A-8F87-82DD2BE4AE7F}"/>
              </a:ext>
            </a:extLst>
          </p:cNvPr>
          <p:cNvSpPr>
            <a:spLocks noGrp="1"/>
          </p:cNvSpPr>
          <p:nvPr>
            <p:ph type="body" sz="quarter" idx="10"/>
          </p:nvPr>
        </p:nvSpPr>
        <p:spPr>
          <a:xfrm>
            <a:off x="1160206" y="1175040"/>
            <a:ext cx="7531292" cy="4829760"/>
          </a:xfrm>
        </p:spPr>
        <p:txBody>
          <a:bodyPr/>
          <a:lstStyle/>
          <a:p>
            <a:pPr marL="0" indent="0">
              <a:lnSpc>
                <a:spcPct val="80000"/>
              </a:lnSpc>
              <a:spcBef>
                <a:spcPct val="0"/>
              </a:spcBef>
              <a:buNone/>
              <a:defRPr/>
            </a:pPr>
            <a:r>
              <a:rPr lang="en-US" sz="3200" b="1" dirty="0" smtClean="0"/>
              <a:t>In the event of an accident the Agency must conduct a complete investigation:</a:t>
            </a:r>
          </a:p>
          <a:p>
            <a:pPr marL="0" indent="0">
              <a:lnSpc>
                <a:spcPct val="80000"/>
              </a:lnSpc>
              <a:spcBef>
                <a:spcPct val="0"/>
              </a:spcBef>
              <a:buNone/>
              <a:defRPr/>
            </a:pPr>
            <a:endParaRPr lang="en-US" sz="1100" dirty="0" smtClean="0"/>
          </a:p>
          <a:p>
            <a:pPr marL="342900" lvl="1" indent="-342900">
              <a:lnSpc>
                <a:spcPct val="90000"/>
              </a:lnSpc>
              <a:buClrTx/>
              <a:buSzPct val="100000"/>
              <a:buFont typeface="Wingdings" pitchFamily="2" charset="2"/>
              <a:buChar char="§"/>
              <a:defRPr/>
            </a:pPr>
            <a:r>
              <a:rPr lang="en-US" sz="2800" b="1" dirty="0" smtClean="0"/>
              <a:t>Was there an unsafe behavior? Was there an unsafe condition?</a:t>
            </a:r>
          </a:p>
          <a:p>
            <a:pPr marL="342900" lvl="1" indent="-342900">
              <a:lnSpc>
                <a:spcPct val="90000"/>
              </a:lnSpc>
              <a:buClrTx/>
              <a:buSzPct val="100000"/>
              <a:buFont typeface="Wingdings" pitchFamily="2" charset="2"/>
              <a:buChar char="§"/>
              <a:defRPr/>
            </a:pPr>
            <a:r>
              <a:rPr lang="en-US" sz="2800" b="1" dirty="0" smtClean="0"/>
              <a:t>Determine the causes, identify and implement the solutions, and follow-up to ensure that the situation that caused the incident no longer exists. </a:t>
            </a:r>
          </a:p>
          <a:p>
            <a:pPr marL="342900" lvl="1" indent="-342900">
              <a:lnSpc>
                <a:spcPct val="90000"/>
              </a:lnSpc>
              <a:buClrTx/>
              <a:buSzPct val="100000"/>
              <a:buFont typeface="Wingdings" pitchFamily="2" charset="2"/>
              <a:buChar char="§"/>
              <a:defRPr/>
            </a:pPr>
            <a:r>
              <a:rPr lang="en-US" sz="2800" b="1" dirty="0" smtClean="0"/>
              <a:t>Document all aspects of the incident and investigation.</a:t>
            </a:r>
            <a:endParaRPr lang="en-US" sz="2800" b="1" dirty="0"/>
          </a:p>
        </p:txBody>
      </p:sp>
      <p:sp>
        <p:nvSpPr>
          <p:cNvPr id="3" name="Title 2"/>
          <p:cNvSpPr>
            <a:spLocks noGrp="1"/>
          </p:cNvSpPr>
          <p:nvPr>
            <p:ph type="title"/>
          </p:nvPr>
        </p:nvSpPr>
        <p:spPr>
          <a:xfrm>
            <a:off x="1695976" y="219755"/>
            <a:ext cx="8149586" cy="400440"/>
          </a:xfrm>
          <a:prstGeom prst="rect">
            <a:avLst/>
          </a:prstGeom>
        </p:spPr>
        <p:txBody>
          <a:bodyPr/>
          <a:lstStyle/>
          <a:p>
            <a:r>
              <a:rPr lang="en-US" altLang="en-US" b="1" dirty="0"/>
              <a:t>Investigate Incidents</a:t>
            </a:r>
            <a:endParaRPr lang="en-US" sz="2000" dirty="0">
              <a:effectLst/>
            </a:endParaRPr>
          </a:p>
        </p:txBody>
      </p:sp>
    </p:spTree>
    <p:extLst>
      <p:ext uri="{BB962C8B-B14F-4D97-AF65-F5344CB8AC3E}">
        <p14:creationId xmlns:p14="http://schemas.microsoft.com/office/powerpoint/2010/main" val="192946183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 xmlns:a16="http://schemas.microsoft.com/office/drawing/2014/main" id="{9A9A9FF2-2117-324A-8F87-82DD2BE4AE7F}"/>
              </a:ext>
            </a:extLst>
          </p:cNvPr>
          <p:cNvSpPr>
            <a:spLocks noGrp="1"/>
          </p:cNvSpPr>
          <p:nvPr>
            <p:ph type="body" sz="quarter" idx="10"/>
          </p:nvPr>
        </p:nvSpPr>
        <p:spPr>
          <a:xfrm>
            <a:off x="1160206" y="1175040"/>
            <a:ext cx="7531292" cy="4829760"/>
          </a:xfrm>
        </p:spPr>
        <p:txBody>
          <a:bodyPr/>
          <a:lstStyle/>
          <a:p>
            <a:pPr marL="342900" lvl="1" indent="-342900">
              <a:lnSpc>
                <a:spcPct val="90000"/>
              </a:lnSpc>
              <a:buClrTx/>
              <a:buSzPct val="100000"/>
              <a:buFont typeface="Wingdings" pitchFamily="2" charset="2"/>
              <a:buChar char="§"/>
              <a:defRPr/>
            </a:pPr>
            <a:r>
              <a:rPr lang="en-US" altLang="en-US" sz="2200" b="1" dirty="0"/>
              <a:t>Everyone is responsible for keeping task areas clean and safe.</a:t>
            </a:r>
          </a:p>
          <a:p>
            <a:pPr marL="342900" lvl="1" indent="-342900">
              <a:lnSpc>
                <a:spcPct val="90000"/>
              </a:lnSpc>
              <a:buClrTx/>
              <a:buSzPct val="100000"/>
              <a:buFont typeface="Wingdings" pitchFamily="2" charset="2"/>
              <a:buChar char="§"/>
              <a:defRPr/>
            </a:pPr>
            <a:r>
              <a:rPr lang="en-US" altLang="en-US" sz="2200" b="1" dirty="0"/>
              <a:t>Good housekeeping is an important part of keeping your environments safe.</a:t>
            </a:r>
          </a:p>
          <a:p>
            <a:pPr marL="342900" lvl="1" indent="-342900">
              <a:lnSpc>
                <a:spcPct val="90000"/>
              </a:lnSpc>
              <a:buClrTx/>
              <a:buSzPct val="100000"/>
              <a:buFont typeface="Wingdings" pitchFamily="2" charset="2"/>
              <a:buChar char="§"/>
              <a:defRPr/>
            </a:pPr>
            <a:r>
              <a:rPr lang="en-US" altLang="en-US" sz="2200" b="1" dirty="0"/>
              <a:t>Floors should be kept dry and free of slippery materials, clutter, and debris.</a:t>
            </a:r>
          </a:p>
          <a:p>
            <a:pPr marL="342900" lvl="1" indent="-342900">
              <a:lnSpc>
                <a:spcPct val="90000"/>
              </a:lnSpc>
              <a:buClrTx/>
              <a:buSzPct val="100000"/>
              <a:buFont typeface="Wingdings" pitchFamily="2" charset="2"/>
              <a:buChar char="§"/>
              <a:defRPr/>
            </a:pPr>
            <a:r>
              <a:rPr lang="en-US" altLang="en-US" sz="2200" b="1" dirty="0"/>
              <a:t>Falls are not inevitable as a person ages, but do become more likely.</a:t>
            </a:r>
          </a:p>
          <a:p>
            <a:pPr marL="342900" lvl="1" indent="-342900">
              <a:lnSpc>
                <a:spcPct val="90000"/>
              </a:lnSpc>
              <a:buClrTx/>
              <a:buSzPct val="100000"/>
              <a:buFont typeface="Wingdings" pitchFamily="2" charset="2"/>
              <a:buChar char="§"/>
              <a:defRPr/>
            </a:pPr>
            <a:r>
              <a:rPr lang="en-US" altLang="en-US" sz="2200" b="1" dirty="0"/>
              <a:t>Stairs and ramps must be used carefully.</a:t>
            </a:r>
          </a:p>
          <a:p>
            <a:pPr marL="342900" lvl="1" indent="-342900">
              <a:lnSpc>
                <a:spcPct val="90000"/>
              </a:lnSpc>
              <a:buClrTx/>
              <a:buSzPct val="100000"/>
              <a:buFont typeface="Wingdings" pitchFamily="2" charset="2"/>
              <a:buChar char="§"/>
              <a:defRPr/>
            </a:pPr>
            <a:r>
              <a:rPr lang="en-US" altLang="en-US" sz="2200" b="1" dirty="0"/>
              <a:t>All the rules of safe ladder and scaffold use must be understood and followed.</a:t>
            </a:r>
          </a:p>
          <a:p>
            <a:pPr marL="342900" lvl="1" indent="-342900">
              <a:lnSpc>
                <a:spcPct val="90000"/>
              </a:lnSpc>
              <a:buClrTx/>
              <a:buSzPct val="100000"/>
              <a:buFont typeface="Wingdings" pitchFamily="2" charset="2"/>
              <a:buChar char="§"/>
              <a:defRPr/>
            </a:pPr>
            <a:r>
              <a:rPr lang="en-US" altLang="en-US" sz="2200" b="1" dirty="0"/>
              <a:t>Slip, trip, and fall incidents must be thoroughly investigated and solutions must be implemented to prevent a repeat occurrence.</a:t>
            </a:r>
          </a:p>
        </p:txBody>
      </p:sp>
      <p:sp>
        <p:nvSpPr>
          <p:cNvPr id="3" name="Title 2"/>
          <p:cNvSpPr>
            <a:spLocks noGrp="1"/>
          </p:cNvSpPr>
          <p:nvPr>
            <p:ph type="title"/>
          </p:nvPr>
        </p:nvSpPr>
        <p:spPr>
          <a:xfrm>
            <a:off x="1695976" y="219755"/>
            <a:ext cx="8149586" cy="400440"/>
          </a:xfrm>
          <a:prstGeom prst="rect">
            <a:avLst/>
          </a:prstGeom>
        </p:spPr>
        <p:txBody>
          <a:bodyPr/>
          <a:lstStyle/>
          <a:p>
            <a:r>
              <a:rPr lang="en-US" altLang="en-US" b="1" dirty="0"/>
              <a:t>Summary</a:t>
            </a:r>
            <a:endParaRPr lang="en-US" sz="2000" dirty="0">
              <a:effectLst/>
            </a:endParaRPr>
          </a:p>
        </p:txBody>
      </p:sp>
    </p:spTree>
    <p:extLst>
      <p:ext uri="{BB962C8B-B14F-4D97-AF65-F5344CB8AC3E}">
        <p14:creationId xmlns:p14="http://schemas.microsoft.com/office/powerpoint/2010/main" val="232738910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txBox="1">
            <a:spLocks/>
          </p:cNvSpPr>
          <p:nvPr/>
        </p:nvSpPr>
        <p:spPr>
          <a:xfrm>
            <a:off x="1450034" y="1211949"/>
            <a:ext cx="8149586" cy="400440"/>
          </a:xfrm>
          <a:prstGeom prst="rect">
            <a:avLst/>
          </a:prstGeom>
        </p:spPr>
        <p:txBody>
          <a:bodyPr anchor="ctr">
            <a:noAutofit/>
          </a:bodyPr>
          <a:lstStyle>
            <a:lvl1pPr algn="ctr" defTabSz="914400" rtl="0" eaLnBrk="1" latinLnBrk="0" hangingPunct="1">
              <a:spcBef>
                <a:spcPct val="0"/>
              </a:spcBef>
              <a:buNone/>
              <a:defRPr lang="en-US" sz="4400" kern="1200" smtClean="0">
                <a:solidFill>
                  <a:schemeClr val="tx1"/>
                </a:solidFill>
                <a:latin typeface="Arial" pitchFamily="34" charset="0"/>
                <a:ea typeface="+mj-ea"/>
                <a:cs typeface="Arial" pitchFamily="34" charset="0"/>
              </a:defRPr>
            </a:lvl1pPr>
          </a:lstStyle>
          <a:p>
            <a:endParaRPr lang="en-US" sz="2000" dirty="0">
              <a:solidFill>
                <a:srgbClr val="345279"/>
              </a:solidFill>
            </a:endParaRPr>
          </a:p>
        </p:txBody>
      </p:sp>
      <p:sp>
        <p:nvSpPr>
          <p:cNvPr id="5" name="TextBox 4"/>
          <p:cNvSpPr txBox="1"/>
          <p:nvPr/>
        </p:nvSpPr>
        <p:spPr>
          <a:xfrm>
            <a:off x="-2093081" y="340989"/>
            <a:ext cx="184666" cy="369332"/>
          </a:xfrm>
          <a:prstGeom prst="rect">
            <a:avLst/>
          </a:prstGeom>
          <a:noFill/>
        </p:spPr>
        <p:txBody>
          <a:bodyPr wrap="none" rtlCol="0">
            <a:spAutoFit/>
          </a:bodyPr>
          <a:lstStyle/>
          <a:p>
            <a:endParaRPr lang="en-US" dirty="0"/>
          </a:p>
        </p:txBody>
      </p:sp>
      <p:sp>
        <p:nvSpPr>
          <p:cNvPr id="6" name="Title 3">
            <a:extLst>
              <a:ext uri="{FF2B5EF4-FFF2-40B4-BE49-F238E27FC236}">
                <a16:creationId xmlns="" xmlns:a16="http://schemas.microsoft.com/office/drawing/2014/main" id="{FCBF9A68-0551-464E-9310-DBAC3FA88E51}"/>
              </a:ext>
            </a:extLst>
          </p:cNvPr>
          <p:cNvSpPr txBox="1">
            <a:spLocks/>
          </p:cNvSpPr>
          <p:nvPr/>
        </p:nvSpPr>
        <p:spPr>
          <a:xfrm>
            <a:off x="5276089" y="5587354"/>
            <a:ext cx="3611880" cy="475118"/>
          </a:xfrm>
          <a:prstGeom prst="rect">
            <a:avLst/>
          </a:prstGeom>
        </p:spPr>
        <p:txBody>
          <a:bodyPr/>
          <a:lstStyle>
            <a:lvl1pPr algn="ctr" defTabSz="914400" rtl="0" eaLnBrk="1" latinLnBrk="0" hangingPunct="1">
              <a:spcBef>
                <a:spcPct val="0"/>
              </a:spcBef>
              <a:buNone/>
              <a:defRPr lang="en-US" sz="4400" kern="1200" smtClean="0">
                <a:solidFill>
                  <a:schemeClr val="tx1"/>
                </a:solidFill>
                <a:latin typeface="Arial" pitchFamily="34" charset="0"/>
                <a:ea typeface="+mj-ea"/>
                <a:cs typeface="Arial" pitchFamily="34" charset="0"/>
              </a:defRPr>
            </a:lvl1pPr>
          </a:lstStyle>
          <a:p>
            <a:pPr algn="r"/>
            <a:r>
              <a:rPr lang="en-US" sz="2600" dirty="0">
                <a:solidFill>
                  <a:srgbClr val="009DDC"/>
                </a:solidFill>
                <a:latin typeface="Calibri Light" panose="020F0302020204030204" pitchFamily="34" charset="0"/>
                <a:cs typeface="Calibri Light" panose="020F0302020204030204" pitchFamily="34" charset="0"/>
              </a:rPr>
              <a:t>Thank you | questions</a:t>
            </a:r>
          </a:p>
        </p:txBody>
      </p:sp>
    </p:spTree>
    <p:extLst>
      <p:ext uri="{BB962C8B-B14F-4D97-AF65-F5344CB8AC3E}">
        <p14:creationId xmlns:p14="http://schemas.microsoft.com/office/powerpoint/2010/main" val="194124076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 xmlns:a16="http://schemas.microsoft.com/office/drawing/2014/main" id="{9A9A9FF2-2117-324A-8F87-82DD2BE4AE7F}"/>
              </a:ext>
            </a:extLst>
          </p:cNvPr>
          <p:cNvSpPr>
            <a:spLocks noGrp="1"/>
          </p:cNvSpPr>
          <p:nvPr>
            <p:ph type="body" sz="quarter" idx="10"/>
          </p:nvPr>
        </p:nvSpPr>
        <p:spPr>
          <a:xfrm>
            <a:off x="1160206" y="1175040"/>
            <a:ext cx="7531292" cy="4829760"/>
          </a:xfrm>
        </p:spPr>
        <p:txBody>
          <a:bodyPr/>
          <a:lstStyle/>
          <a:p>
            <a:pPr marL="457200" indent="-457200">
              <a:buClrTx/>
              <a:buSzPct val="100000"/>
              <a:buFont typeface="+mj-lt"/>
              <a:buAutoNum type="arabicPeriod"/>
              <a:defRPr/>
            </a:pPr>
            <a:r>
              <a:rPr lang="en-US" sz="2400" b="1" dirty="0"/>
              <a:t>Introduction – Why Take Slip, Trip and Fall Prevention Training?</a:t>
            </a:r>
          </a:p>
          <a:p>
            <a:pPr marL="457200" indent="-457200">
              <a:buClrTx/>
              <a:buSzPct val="100000"/>
              <a:buFont typeface="+mj-lt"/>
              <a:buAutoNum type="arabicPeriod"/>
              <a:defRPr/>
            </a:pPr>
            <a:r>
              <a:rPr lang="en-US" sz="2400" b="1" dirty="0"/>
              <a:t>Good Housekeeping</a:t>
            </a:r>
          </a:p>
          <a:p>
            <a:pPr marL="457200" indent="-457200">
              <a:buClrTx/>
              <a:buSzPct val="100000"/>
              <a:buFont typeface="+mj-lt"/>
              <a:buAutoNum type="arabicPeriod"/>
              <a:defRPr/>
            </a:pPr>
            <a:r>
              <a:rPr lang="en-US" sz="2400" b="1" dirty="0"/>
              <a:t>General Precautions</a:t>
            </a:r>
          </a:p>
          <a:p>
            <a:pPr marL="457200" indent="-457200">
              <a:buClrTx/>
              <a:buSzPct val="100000"/>
              <a:buFont typeface="+mj-lt"/>
              <a:buAutoNum type="arabicPeriod"/>
              <a:defRPr/>
            </a:pPr>
            <a:r>
              <a:rPr lang="en-US" sz="2400" b="1" dirty="0"/>
              <a:t>Slip Resistant Floors</a:t>
            </a:r>
          </a:p>
          <a:p>
            <a:pPr marL="457200" indent="-457200">
              <a:buClrTx/>
              <a:buSzPct val="100000"/>
              <a:buFont typeface="+mj-lt"/>
              <a:buAutoNum type="arabicPeriod"/>
              <a:defRPr/>
            </a:pPr>
            <a:r>
              <a:rPr lang="en-US" sz="2400" b="1" dirty="0"/>
              <a:t>Stairways and Ramps</a:t>
            </a:r>
          </a:p>
          <a:p>
            <a:pPr marL="457200" indent="-457200">
              <a:buClrTx/>
              <a:buSzPct val="100000"/>
              <a:buFont typeface="+mj-lt"/>
              <a:buAutoNum type="arabicPeriod"/>
              <a:defRPr/>
            </a:pPr>
            <a:r>
              <a:rPr lang="en-US" sz="2400" b="1" dirty="0"/>
              <a:t>Health and Age Factors</a:t>
            </a:r>
          </a:p>
          <a:p>
            <a:pPr marL="457200" indent="-457200">
              <a:buClrTx/>
              <a:buSzPct val="100000"/>
              <a:buFont typeface="+mj-lt"/>
              <a:buAutoNum type="arabicPeriod"/>
              <a:defRPr/>
            </a:pPr>
            <a:r>
              <a:rPr lang="en-US" sz="2400" b="1" dirty="0"/>
              <a:t>Ladder, Platforms and Scaffolds</a:t>
            </a:r>
          </a:p>
          <a:p>
            <a:pPr marL="457200" indent="-457200">
              <a:buClrTx/>
              <a:buSzPct val="100000"/>
              <a:buFont typeface="+mj-lt"/>
              <a:buAutoNum type="arabicPeriod"/>
              <a:defRPr/>
            </a:pPr>
            <a:r>
              <a:rPr lang="en-US" sz="2400" b="1" dirty="0"/>
              <a:t>Floor and Wall Openings</a:t>
            </a:r>
          </a:p>
          <a:p>
            <a:pPr marL="457200" indent="-457200">
              <a:buClrTx/>
              <a:buSzPct val="100000"/>
              <a:buFont typeface="+mj-lt"/>
              <a:buAutoNum type="arabicPeriod"/>
              <a:defRPr/>
            </a:pPr>
            <a:r>
              <a:rPr lang="en-US" sz="2400" b="1" dirty="0"/>
              <a:t>Investigate Incidents</a:t>
            </a:r>
          </a:p>
          <a:p>
            <a:pPr marL="457200" indent="-457200">
              <a:buClrTx/>
              <a:buSzPct val="100000"/>
              <a:buFont typeface="+mj-lt"/>
              <a:buAutoNum type="arabicPeriod"/>
              <a:defRPr/>
            </a:pPr>
            <a:r>
              <a:rPr lang="en-US" sz="2400" b="1" dirty="0"/>
              <a:t>Summary</a:t>
            </a:r>
            <a:endParaRPr lang="en-US" sz="2400" b="1" dirty="0"/>
          </a:p>
        </p:txBody>
      </p:sp>
      <p:sp>
        <p:nvSpPr>
          <p:cNvPr id="3" name="Title 2"/>
          <p:cNvSpPr>
            <a:spLocks noGrp="1"/>
          </p:cNvSpPr>
          <p:nvPr>
            <p:ph type="title"/>
          </p:nvPr>
        </p:nvSpPr>
        <p:spPr>
          <a:xfrm>
            <a:off x="1695976" y="219755"/>
            <a:ext cx="8149586" cy="400440"/>
          </a:xfrm>
          <a:prstGeom prst="rect">
            <a:avLst/>
          </a:prstGeom>
        </p:spPr>
        <p:txBody>
          <a:bodyPr/>
          <a:lstStyle/>
          <a:p>
            <a:r>
              <a:rPr lang="en-US" altLang="en-US" b="1" dirty="0"/>
              <a:t>Course Outline – Slip, Trip and Fall Prevention</a:t>
            </a:r>
            <a:endParaRPr lang="en-US" sz="2000" dirty="0">
              <a:effectLst/>
            </a:endParaRPr>
          </a:p>
        </p:txBody>
      </p:sp>
    </p:spTree>
    <p:extLst>
      <p:ext uri="{BB962C8B-B14F-4D97-AF65-F5344CB8AC3E}">
        <p14:creationId xmlns:p14="http://schemas.microsoft.com/office/powerpoint/2010/main" val="27917009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 xmlns:a16="http://schemas.microsoft.com/office/drawing/2014/main" id="{9A9A9FF2-2117-324A-8F87-82DD2BE4AE7F}"/>
              </a:ext>
            </a:extLst>
          </p:cNvPr>
          <p:cNvSpPr>
            <a:spLocks noGrp="1"/>
          </p:cNvSpPr>
          <p:nvPr>
            <p:ph type="body" sz="quarter" idx="10"/>
          </p:nvPr>
        </p:nvSpPr>
        <p:spPr>
          <a:xfrm>
            <a:off x="1160206" y="1175040"/>
            <a:ext cx="7531292" cy="4829760"/>
          </a:xfrm>
        </p:spPr>
        <p:txBody>
          <a:bodyPr/>
          <a:lstStyle/>
          <a:p>
            <a:pPr marL="0" indent="0">
              <a:lnSpc>
                <a:spcPct val="90000"/>
              </a:lnSpc>
              <a:spcBef>
                <a:spcPct val="0"/>
              </a:spcBef>
              <a:buNone/>
              <a:defRPr/>
            </a:pPr>
            <a:r>
              <a:rPr lang="en-US" sz="2800" b="1" dirty="0"/>
              <a:t>Whether at work or at home slipping, tripping, and falling are possibilities.</a:t>
            </a:r>
          </a:p>
          <a:p>
            <a:pPr marL="0" indent="0">
              <a:lnSpc>
                <a:spcPct val="90000"/>
              </a:lnSpc>
              <a:spcBef>
                <a:spcPct val="0"/>
              </a:spcBef>
              <a:buNone/>
              <a:defRPr/>
            </a:pPr>
            <a:endParaRPr lang="en-US" sz="1100" b="1" dirty="0"/>
          </a:p>
          <a:p>
            <a:pPr>
              <a:lnSpc>
                <a:spcPct val="90000"/>
              </a:lnSpc>
              <a:buClrTx/>
              <a:buSzPct val="100000"/>
              <a:buFont typeface="Wingdings" pitchFamily="2" charset="2"/>
              <a:buChar char="§"/>
              <a:defRPr/>
            </a:pPr>
            <a:r>
              <a:rPr lang="en-US" sz="2400" b="1" dirty="0"/>
              <a:t>Construction sites, production floors, care facilities, or your home.  All kinds of environments can have slip, trip, and fall hazards.</a:t>
            </a:r>
          </a:p>
          <a:p>
            <a:pPr>
              <a:lnSpc>
                <a:spcPct val="90000"/>
              </a:lnSpc>
              <a:buClrTx/>
              <a:buSzPct val="100000"/>
              <a:buFont typeface="Wingdings" pitchFamily="2" charset="2"/>
              <a:buChar char="§"/>
              <a:defRPr/>
            </a:pPr>
            <a:r>
              <a:rPr lang="en-US" sz="2400" b="1" dirty="0"/>
              <a:t>There are many factors involved when a fall happens. These slides will cover a variety of causes, including poor housekeeping; improper use of ladders, ramps, and stairs; and weakened physical capabilities. </a:t>
            </a:r>
            <a:endParaRPr lang="en-US" sz="2800" dirty="0"/>
          </a:p>
        </p:txBody>
      </p:sp>
      <p:sp>
        <p:nvSpPr>
          <p:cNvPr id="3" name="Title 2"/>
          <p:cNvSpPr>
            <a:spLocks noGrp="1"/>
          </p:cNvSpPr>
          <p:nvPr>
            <p:ph type="title"/>
          </p:nvPr>
        </p:nvSpPr>
        <p:spPr>
          <a:xfrm>
            <a:off x="1695976" y="219755"/>
            <a:ext cx="8149586" cy="400440"/>
          </a:xfrm>
          <a:prstGeom prst="rect">
            <a:avLst/>
          </a:prstGeom>
        </p:spPr>
        <p:txBody>
          <a:bodyPr/>
          <a:lstStyle/>
          <a:p>
            <a:r>
              <a:rPr lang="en-US" altLang="en-US" b="1" dirty="0"/>
              <a:t>Why Take Slip, Trip, and Fall Prevention Training?</a:t>
            </a:r>
            <a:endParaRPr lang="en-US" sz="2000" dirty="0">
              <a:effectLst/>
            </a:endParaRPr>
          </a:p>
        </p:txBody>
      </p:sp>
    </p:spTree>
    <p:extLst>
      <p:ext uri="{BB962C8B-B14F-4D97-AF65-F5344CB8AC3E}">
        <p14:creationId xmlns:p14="http://schemas.microsoft.com/office/powerpoint/2010/main" val="354929702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 xmlns:a16="http://schemas.microsoft.com/office/drawing/2014/main" id="{9A9A9FF2-2117-324A-8F87-82DD2BE4AE7F}"/>
              </a:ext>
            </a:extLst>
          </p:cNvPr>
          <p:cNvSpPr>
            <a:spLocks noGrp="1"/>
          </p:cNvSpPr>
          <p:nvPr>
            <p:ph type="body" sz="quarter" idx="10"/>
          </p:nvPr>
        </p:nvSpPr>
        <p:spPr>
          <a:xfrm>
            <a:off x="1160206" y="1175040"/>
            <a:ext cx="7531292" cy="4829760"/>
          </a:xfrm>
        </p:spPr>
        <p:txBody>
          <a:bodyPr/>
          <a:lstStyle/>
          <a:p>
            <a:pPr marL="0" indent="0">
              <a:lnSpc>
                <a:spcPct val="90000"/>
              </a:lnSpc>
              <a:spcBef>
                <a:spcPct val="0"/>
              </a:spcBef>
              <a:buNone/>
              <a:defRPr/>
            </a:pPr>
            <a:r>
              <a:rPr lang="en-US" sz="3200" b="1" dirty="0"/>
              <a:t>Whether at work or at home slipping, tripping, and falling are </a:t>
            </a:r>
            <a:r>
              <a:rPr lang="en-US" sz="3200" b="1" dirty="0" smtClean="0"/>
              <a:t>possibilities (continued).</a:t>
            </a:r>
            <a:endParaRPr lang="en-US" sz="3200" b="1" dirty="0"/>
          </a:p>
          <a:p>
            <a:pPr marL="0" indent="0">
              <a:lnSpc>
                <a:spcPct val="90000"/>
              </a:lnSpc>
              <a:spcBef>
                <a:spcPct val="0"/>
              </a:spcBef>
              <a:buNone/>
              <a:defRPr/>
            </a:pPr>
            <a:endParaRPr lang="en-US" sz="1100" b="1" dirty="0"/>
          </a:p>
          <a:p>
            <a:pPr>
              <a:lnSpc>
                <a:spcPct val="90000"/>
              </a:lnSpc>
              <a:buClrTx/>
              <a:buSzPct val="100000"/>
              <a:buFont typeface="Wingdings" pitchFamily="2" charset="2"/>
              <a:buChar char="§"/>
              <a:defRPr/>
            </a:pPr>
            <a:r>
              <a:rPr lang="en-US" sz="2800" b="1" dirty="0"/>
              <a:t>Specific situations vary, by following a few basic guidelines to eliminate the potential contributing factors, you can prevent slips, trips, and falls.</a:t>
            </a:r>
          </a:p>
          <a:p>
            <a:pPr marL="0" indent="0">
              <a:lnSpc>
                <a:spcPct val="90000"/>
              </a:lnSpc>
              <a:buClrTx/>
              <a:buSzPct val="100000"/>
              <a:buNone/>
              <a:defRPr/>
            </a:pPr>
            <a:endParaRPr lang="en-US" sz="3200" dirty="0"/>
          </a:p>
        </p:txBody>
      </p:sp>
      <p:sp>
        <p:nvSpPr>
          <p:cNvPr id="3" name="Title 2"/>
          <p:cNvSpPr>
            <a:spLocks noGrp="1"/>
          </p:cNvSpPr>
          <p:nvPr>
            <p:ph type="title"/>
          </p:nvPr>
        </p:nvSpPr>
        <p:spPr>
          <a:xfrm>
            <a:off x="1695976" y="219755"/>
            <a:ext cx="8149586" cy="400440"/>
          </a:xfrm>
          <a:prstGeom prst="rect">
            <a:avLst/>
          </a:prstGeom>
        </p:spPr>
        <p:txBody>
          <a:bodyPr/>
          <a:lstStyle/>
          <a:p>
            <a:r>
              <a:rPr lang="en-US" altLang="en-US" b="1" dirty="0"/>
              <a:t>Why Take Slip, Trip, and Fall Prevention Training?</a:t>
            </a:r>
            <a:endParaRPr lang="en-US" sz="2000" dirty="0">
              <a:effectLst/>
            </a:endParaRPr>
          </a:p>
        </p:txBody>
      </p:sp>
    </p:spTree>
    <p:extLst>
      <p:ext uri="{BB962C8B-B14F-4D97-AF65-F5344CB8AC3E}">
        <p14:creationId xmlns:p14="http://schemas.microsoft.com/office/powerpoint/2010/main" val="237641203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 xmlns:a16="http://schemas.microsoft.com/office/drawing/2014/main" id="{9A9A9FF2-2117-324A-8F87-82DD2BE4AE7F}"/>
              </a:ext>
            </a:extLst>
          </p:cNvPr>
          <p:cNvSpPr>
            <a:spLocks noGrp="1"/>
          </p:cNvSpPr>
          <p:nvPr>
            <p:ph type="body" sz="quarter" idx="10"/>
          </p:nvPr>
        </p:nvSpPr>
        <p:spPr>
          <a:xfrm>
            <a:off x="1160206" y="1175040"/>
            <a:ext cx="7531292" cy="4829760"/>
          </a:xfrm>
        </p:spPr>
        <p:txBody>
          <a:bodyPr/>
          <a:lstStyle/>
          <a:p>
            <a:pPr>
              <a:lnSpc>
                <a:spcPct val="90000"/>
              </a:lnSpc>
              <a:buClrTx/>
              <a:buSzPct val="100000"/>
              <a:buFont typeface="Wingdings" pitchFamily="2" charset="2"/>
              <a:buChar char="§"/>
            </a:pPr>
            <a:r>
              <a:rPr lang="en-US" altLang="en-US" sz="3200" b="1" dirty="0"/>
              <a:t>Slipping on a wet spot on the floor or tripping over an object in the walkway happens more often than we realize.</a:t>
            </a:r>
          </a:p>
          <a:p>
            <a:pPr>
              <a:lnSpc>
                <a:spcPct val="90000"/>
              </a:lnSpc>
              <a:buClrTx/>
              <a:buSzPct val="100000"/>
              <a:buFont typeface="Wingdings" pitchFamily="2" charset="2"/>
              <a:buChar char="§"/>
            </a:pPr>
            <a:r>
              <a:rPr lang="en-US" altLang="en-US" sz="3200" b="1" dirty="0"/>
              <a:t>Falling to the floor, down stairs, or off of a ladder can result in severe injuries. </a:t>
            </a:r>
          </a:p>
          <a:p>
            <a:pPr>
              <a:lnSpc>
                <a:spcPct val="90000"/>
              </a:lnSpc>
              <a:buClrTx/>
              <a:buSzPct val="100000"/>
              <a:buFont typeface="Wingdings" pitchFamily="2" charset="2"/>
              <a:buChar char="§"/>
            </a:pPr>
            <a:r>
              <a:rPr lang="en-US" altLang="en-US" sz="3200" b="1" dirty="0"/>
              <a:t>Keeping our work and home environments clean and free of clutter must always be part of our safety awareness. </a:t>
            </a:r>
          </a:p>
        </p:txBody>
      </p:sp>
      <p:sp>
        <p:nvSpPr>
          <p:cNvPr id="3" name="Title 2"/>
          <p:cNvSpPr>
            <a:spLocks noGrp="1"/>
          </p:cNvSpPr>
          <p:nvPr>
            <p:ph type="title"/>
          </p:nvPr>
        </p:nvSpPr>
        <p:spPr>
          <a:xfrm>
            <a:off x="1695976" y="219755"/>
            <a:ext cx="8149586" cy="400440"/>
          </a:xfrm>
          <a:prstGeom prst="rect">
            <a:avLst/>
          </a:prstGeom>
        </p:spPr>
        <p:txBody>
          <a:bodyPr/>
          <a:lstStyle/>
          <a:p>
            <a:r>
              <a:rPr lang="en-US" altLang="en-US" b="1" dirty="0"/>
              <a:t>Good Housekeeping</a:t>
            </a:r>
            <a:endParaRPr lang="en-US" sz="2000" dirty="0">
              <a:effectLst/>
            </a:endParaRPr>
          </a:p>
        </p:txBody>
      </p:sp>
    </p:spTree>
    <p:extLst>
      <p:ext uri="{BB962C8B-B14F-4D97-AF65-F5344CB8AC3E}">
        <p14:creationId xmlns:p14="http://schemas.microsoft.com/office/powerpoint/2010/main" val="24783265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 xmlns:a16="http://schemas.microsoft.com/office/drawing/2014/main" id="{9A9A9FF2-2117-324A-8F87-82DD2BE4AE7F}"/>
              </a:ext>
            </a:extLst>
          </p:cNvPr>
          <p:cNvSpPr>
            <a:spLocks noGrp="1"/>
          </p:cNvSpPr>
          <p:nvPr>
            <p:ph type="body" sz="quarter" idx="10"/>
          </p:nvPr>
        </p:nvSpPr>
        <p:spPr>
          <a:xfrm>
            <a:off x="1160206" y="1175040"/>
            <a:ext cx="7531292" cy="4829760"/>
          </a:xfrm>
        </p:spPr>
        <p:txBody>
          <a:bodyPr/>
          <a:lstStyle/>
          <a:p>
            <a:pPr marL="0" indent="0">
              <a:lnSpc>
                <a:spcPct val="80000"/>
              </a:lnSpc>
              <a:spcBef>
                <a:spcPct val="0"/>
              </a:spcBef>
              <a:buNone/>
              <a:defRPr/>
            </a:pPr>
            <a:r>
              <a:rPr lang="en-US" sz="3600" b="1" dirty="0"/>
              <a:t>Requires constant attention:</a:t>
            </a:r>
          </a:p>
          <a:p>
            <a:pPr marL="0" indent="0">
              <a:lnSpc>
                <a:spcPct val="80000"/>
              </a:lnSpc>
              <a:spcBef>
                <a:spcPct val="0"/>
              </a:spcBef>
              <a:buNone/>
              <a:defRPr/>
            </a:pPr>
            <a:endParaRPr lang="en-US" sz="1100" dirty="0"/>
          </a:p>
          <a:p>
            <a:pPr>
              <a:lnSpc>
                <a:spcPct val="90000"/>
              </a:lnSpc>
              <a:buClrTx/>
              <a:buSzPct val="100000"/>
              <a:buFont typeface="Wingdings" pitchFamily="2" charset="2"/>
              <a:buChar char="§"/>
              <a:defRPr/>
            </a:pPr>
            <a:r>
              <a:rPr lang="en-US" sz="3600" b="1" dirty="0"/>
              <a:t>Good housekeeping is not just a rainy-day task or a once-a-month chore; it is a job that must be done hour by hour.</a:t>
            </a:r>
          </a:p>
          <a:p>
            <a:pPr>
              <a:lnSpc>
                <a:spcPct val="90000"/>
              </a:lnSpc>
              <a:buClrTx/>
              <a:buSzPct val="100000"/>
              <a:buFont typeface="Wingdings" pitchFamily="2" charset="2"/>
              <a:buChar char="§"/>
              <a:defRPr/>
            </a:pPr>
            <a:r>
              <a:rPr lang="en-US" sz="3600" b="1" dirty="0"/>
              <a:t>Everyone should watch for, report and when possible, correct, slip, trip, and fall hazards.</a:t>
            </a:r>
            <a:endParaRPr lang="en-US" sz="3600" b="1" dirty="0"/>
          </a:p>
        </p:txBody>
      </p:sp>
      <p:sp>
        <p:nvSpPr>
          <p:cNvPr id="3" name="Title 2"/>
          <p:cNvSpPr>
            <a:spLocks noGrp="1"/>
          </p:cNvSpPr>
          <p:nvPr>
            <p:ph type="title"/>
          </p:nvPr>
        </p:nvSpPr>
        <p:spPr>
          <a:xfrm>
            <a:off x="1695976" y="219755"/>
            <a:ext cx="8149586" cy="400440"/>
          </a:xfrm>
          <a:prstGeom prst="rect">
            <a:avLst/>
          </a:prstGeom>
        </p:spPr>
        <p:txBody>
          <a:bodyPr/>
          <a:lstStyle/>
          <a:p>
            <a:r>
              <a:rPr lang="en-US" altLang="en-US" b="1" dirty="0"/>
              <a:t>Good Housekeeping</a:t>
            </a:r>
            <a:endParaRPr lang="en-US" sz="2000" dirty="0">
              <a:effectLst/>
            </a:endParaRPr>
          </a:p>
        </p:txBody>
      </p:sp>
    </p:spTree>
    <p:extLst>
      <p:ext uri="{BB962C8B-B14F-4D97-AF65-F5344CB8AC3E}">
        <p14:creationId xmlns:p14="http://schemas.microsoft.com/office/powerpoint/2010/main" val="148409794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 xmlns:a16="http://schemas.microsoft.com/office/drawing/2014/main" id="{9A9A9FF2-2117-324A-8F87-82DD2BE4AE7F}"/>
              </a:ext>
            </a:extLst>
          </p:cNvPr>
          <p:cNvSpPr>
            <a:spLocks noGrp="1"/>
          </p:cNvSpPr>
          <p:nvPr>
            <p:ph type="body" sz="quarter" idx="10"/>
          </p:nvPr>
        </p:nvSpPr>
        <p:spPr>
          <a:xfrm>
            <a:off x="1160206" y="1175040"/>
            <a:ext cx="7531292" cy="4829760"/>
          </a:xfrm>
        </p:spPr>
        <p:txBody>
          <a:bodyPr/>
          <a:lstStyle/>
          <a:p>
            <a:pPr marL="0" indent="0">
              <a:lnSpc>
                <a:spcPct val="80000"/>
              </a:lnSpc>
              <a:spcBef>
                <a:spcPct val="0"/>
              </a:spcBef>
              <a:buNone/>
              <a:defRPr/>
            </a:pPr>
            <a:r>
              <a:rPr lang="en-US" sz="2800" b="1" dirty="0"/>
              <a:t>Take corrective action:</a:t>
            </a:r>
          </a:p>
          <a:p>
            <a:pPr marL="0" indent="0">
              <a:lnSpc>
                <a:spcPct val="80000"/>
              </a:lnSpc>
              <a:spcBef>
                <a:spcPct val="0"/>
              </a:spcBef>
              <a:buNone/>
              <a:defRPr/>
            </a:pPr>
            <a:endParaRPr lang="en-US" sz="1100" dirty="0"/>
          </a:p>
          <a:p>
            <a:pPr>
              <a:lnSpc>
                <a:spcPct val="90000"/>
              </a:lnSpc>
              <a:buClrTx/>
              <a:buSzPct val="100000"/>
              <a:buFont typeface="Wingdings" pitchFamily="2" charset="2"/>
              <a:buChar char="§"/>
              <a:defRPr/>
            </a:pPr>
            <a:r>
              <a:rPr lang="en-US" sz="2800" b="1" dirty="0"/>
              <a:t>During the course of the day you might find yourself stepping around or tripping over boxes, cords, or tools in an area that was previously clear. This makes it difficult for you to do your work safely and efficiently.</a:t>
            </a:r>
          </a:p>
          <a:p>
            <a:pPr>
              <a:lnSpc>
                <a:spcPct val="90000"/>
              </a:lnSpc>
              <a:buClrTx/>
              <a:buSzPct val="100000"/>
              <a:buFont typeface="Wingdings" pitchFamily="2" charset="2"/>
              <a:buChar char="§"/>
              <a:defRPr/>
            </a:pPr>
            <a:r>
              <a:rPr lang="en-US" sz="2800" b="1" dirty="0"/>
              <a:t>If you see such a problem, correct it right away because it might cause an injury to the next person who comes along - or to you if you pass that way again.</a:t>
            </a:r>
            <a:endParaRPr lang="en-US" sz="2800" b="1" dirty="0"/>
          </a:p>
        </p:txBody>
      </p:sp>
      <p:sp>
        <p:nvSpPr>
          <p:cNvPr id="3" name="Title 2"/>
          <p:cNvSpPr>
            <a:spLocks noGrp="1"/>
          </p:cNvSpPr>
          <p:nvPr>
            <p:ph type="title"/>
          </p:nvPr>
        </p:nvSpPr>
        <p:spPr>
          <a:xfrm>
            <a:off x="1695976" y="219755"/>
            <a:ext cx="8149586" cy="400440"/>
          </a:xfrm>
          <a:prstGeom prst="rect">
            <a:avLst/>
          </a:prstGeom>
        </p:spPr>
        <p:txBody>
          <a:bodyPr/>
          <a:lstStyle/>
          <a:p>
            <a:r>
              <a:rPr lang="en-US" altLang="en-US" b="1" dirty="0"/>
              <a:t>Good Housekeeping</a:t>
            </a:r>
            <a:endParaRPr lang="en-US" sz="2000" dirty="0">
              <a:effectLst/>
            </a:endParaRPr>
          </a:p>
        </p:txBody>
      </p:sp>
    </p:spTree>
    <p:extLst>
      <p:ext uri="{BB962C8B-B14F-4D97-AF65-F5344CB8AC3E}">
        <p14:creationId xmlns:p14="http://schemas.microsoft.com/office/powerpoint/2010/main" val="60349720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 xmlns:a16="http://schemas.microsoft.com/office/drawing/2014/main" id="{9A9A9FF2-2117-324A-8F87-82DD2BE4AE7F}"/>
              </a:ext>
            </a:extLst>
          </p:cNvPr>
          <p:cNvSpPr>
            <a:spLocks noGrp="1"/>
          </p:cNvSpPr>
          <p:nvPr>
            <p:ph type="body" sz="quarter" idx="10"/>
          </p:nvPr>
        </p:nvSpPr>
        <p:spPr>
          <a:xfrm>
            <a:off x="1160206" y="1175040"/>
            <a:ext cx="7531292" cy="4829760"/>
          </a:xfrm>
        </p:spPr>
        <p:txBody>
          <a:bodyPr/>
          <a:lstStyle/>
          <a:p>
            <a:pPr marL="0" indent="0">
              <a:lnSpc>
                <a:spcPct val="80000"/>
              </a:lnSpc>
              <a:spcBef>
                <a:spcPct val="0"/>
              </a:spcBef>
              <a:buNone/>
              <a:defRPr/>
            </a:pPr>
            <a:r>
              <a:rPr lang="en-US" sz="2800" b="1" dirty="0"/>
              <a:t>Create awareness level</a:t>
            </a:r>
            <a:r>
              <a:rPr lang="en-US" sz="2800" dirty="0"/>
              <a:t>:</a:t>
            </a:r>
          </a:p>
          <a:p>
            <a:pPr marL="0" indent="0">
              <a:lnSpc>
                <a:spcPct val="80000"/>
              </a:lnSpc>
              <a:spcBef>
                <a:spcPct val="0"/>
              </a:spcBef>
              <a:buNone/>
              <a:defRPr/>
            </a:pPr>
            <a:endParaRPr lang="en-US" sz="1100" dirty="0"/>
          </a:p>
          <a:p>
            <a:pPr>
              <a:lnSpc>
                <a:spcPct val="90000"/>
              </a:lnSpc>
              <a:buClrTx/>
              <a:buSzPct val="100000"/>
              <a:buFont typeface="Wingdings" pitchFamily="2" charset="2"/>
              <a:buChar char="§"/>
              <a:defRPr/>
            </a:pPr>
            <a:r>
              <a:rPr lang="en-US" sz="2800" b="1" dirty="0"/>
              <a:t>Define what is necessary and remove all unnecessary items from the work area.</a:t>
            </a:r>
          </a:p>
          <a:p>
            <a:pPr>
              <a:lnSpc>
                <a:spcPct val="90000"/>
              </a:lnSpc>
              <a:buClrTx/>
              <a:buSzPct val="100000"/>
              <a:buFont typeface="Wingdings" pitchFamily="2" charset="2"/>
              <a:buChar char="§"/>
              <a:defRPr/>
            </a:pPr>
            <a:r>
              <a:rPr lang="en-US" sz="2800" b="1" dirty="0"/>
              <a:t>Define where all necessary items are stored when not in use.</a:t>
            </a:r>
          </a:p>
          <a:p>
            <a:pPr>
              <a:lnSpc>
                <a:spcPct val="90000"/>
              </a:lnSpc>
              <a:buClrTx/>
              <a:buSzPct val="100000"/>
              <a:buFont typeface="Wingdings" pitchFamily="2" charset="2"/>
              <a:buChar char="§"/>
              <a:defRPr/>
            </a:pPr>
            <a:r>
              <a:rPr lang="en-US" sz="2800" b="1" dirty="0"/>
              <a:t>Clearly mark hallways and walkways with paint or railings. </a:t>
            </a:r>
          </a:p>
          <a:p>
            <a:pPr>
              <a:lnSpc>
                <a:spcPct val="90000"/>
              </a:lnSpc>
              <a:buClrTx/>
              <a:buSzPct val="100000"/>
              <a:buFont typeface="Wingdings" pitchFamily="2" charset="2"/>
              <a:buChar char="§"/>
              <a:defRPr/>
            </a:pPr>
            <a:r>
              <a:rPr lang="en-US" sz="2800" b="1" dirty="0"/>
              <a:t>Ensure that walkways are sufficiently wide and well lit.</a:t>
            </a:r>
          </a:p>
          <a:p>
            <a:pPr>
              <a:lnSpc>
                <a:spcPct val="90000"/>
              </a:lnSpc>
              <a:buClrTx/>
              <a:buSzPct val="100000"/>
              <a:buFont typeface="Wingdings" pitchFamily="2" charset="2"/>
              <a:buChar char="§"/>
              <a:defRPr/>
            </a:pPr>
            <a:r>
              <a:rPr lang="en-US" sz="2800" b="1" dirty="0"/>
              <a:t>All work areas should be well lit.</a:t>
            </a:r>
          </a:p>
          <a:p>
            <a:pPr>
              <a:lnSpc>
                <a:spcPct val="90000"/>
              </a:lnSpc>
              <a:buClrTx/>
              <a:buSzPct val="100000"/>
              <a:buFont typeface="Wingdings" pitchFamily="2" charset="2"/>
              <a:buChar char="§"/>
              <a:defRPr/>
            </a:pPr>
            <a:r>
              <a:rPr lang="en-US" sz="2800" b="1" dirty="0"/>
              <a:t>Do not run in the workplace.</a:t>
            </a:r>
            <a:endParaRPr lang="en-US" sz="2800" b="1" dirty="0"/>
          </a:p>
        </p:txBody>
      </p:sp>
      <p:sp>
        <p:nvSpPr>
          <p:cNvPr id="3" name="Title 2"/>
          <p:cNvSpPr>
            <a:spLocks noGrp="1"/>
          </p:cNvSpPr>
          <p:nvPr>
            <p:ph type="title"/>
          </p:nvPr>
        </p:nvSpPr>
        <p:spPr>
          <a:xfrm>
            <a:off x="1695976" y="219755"/>
            <a:ext cx="8149586" cy="400440"/>
          </a:xfrm>
          <a:prstGeom prst="rect">
            <a:avLst/>
          </a:prstGeom>
        </p:spPr>
        <p:txBody>
          <a:bodyPr/>
          <a:lstStyle/>
          <a:p>
            <a:r>
              <a:rPr lang="en-US" altLang="en-US" b="1" dirty="0"/>
              <a:t>General Precautions</a:t>
            </a:r>
            <a:endParaRPr lang="en-US" sz="2000" dirty="0">
              <a:effectLst/>
            </a:endParaRPr>
          </a:p>
        </p:txBody>
      </p:sp>
    </p:spTree>
    <p:extLst>
      <p:ext uri="{BB962C8B-B14F-4D97-AF65-F5344CB8AC3E}">
        <p14:creationId xmlns:p14="http://schemas.microsoft.com/office/powerpoint/2010/main" val="2373455231"/>
      </p:ext>
    </p:extLst>
  </p:cSld>
  <p:clrMapOvr>
    <a:masterClrMapping/>
  </p:clrMapOvr>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documentManagement>
    <Line_x0020_of_x0020_Business xmlns="a463d050-d0ed-4b5a-a34c-0075d93dcf31">N/A</Line_x0020_of_x0020_Business>
    <Information_x0020_Classification xmlns="a463d050-d0ed-4b5a-a34c-0075d93dcf31" xsi:nil="true"/>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BF787E1384BB274C8F8FAF99663BEFA3" ma:contentTypeVersion="37" ma:contentTypeDescription="Create a new document." ma:contentTypeScope="" ma:versionID="aaca717325b17ee4caabd152deddc3c5">
  <xsd:schema xmlns:xsd="http://www.w3.org/2001/XMLSchema" xmlns:xs="http://www.w3.org/2001/XMLSchema" xmlns:p="http://schemas.microsoft.com/office/2006/metadata/properties" xmlns:ns2="a463d050-d0ed-4b5a-a34c-0075d93dcf31" targetNamespace="http://schemas.microsoft.com/office/2006/metadata/properties" ma:root="true" ma:fieldsID="d52cd6d727d08fe7a1b06b18aa8df11c" ns2:_="">
    <xsd:import namespace="a463d050-d0ed-4b5a-a34c-0075d93dcf31"/>
    <xsd:element name="properties">
      <xsd:complexType>
        <xsd:sequence>
          <xsd:element name="documentManagement">
            <xsd:complexType>
              <xsd:all>
                <xsd:element ref="ns2:Information_x0020_Classification" minOccurs="0"/>
                <xsd:element ref="ns2:Line_x0020_of_x0020_Busines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463d050-d0ed-4b5a-a34c-0075d93dcf31" elementFormDefault="qualified">
    <xsd:import namespace="http://schemas.microsoft.com/office/2006/documentManagement/types"/>
    <xsd:import namespace="http://schemas.microsoft.com/office/infopath/2007/PartnerControls"/>
    <xsd:element name="Information_x0020_Classification" ma:index="5" nillable="true" ma:displayName="Department" ma:format="Dropdown" ma:internalName="Information_x0020_Classification" ma:readOnly="false">
      <xsd:simpleType>
        <xsd:restriction base="dms:Choice">
          <xsd:enumeration value="Business Development"/>
          <xsd:enumeration value="Colleague Resources"/>
          <xsd:enumeration value="Communications"/>
          <xsd:enumeration value="Finance"/>
          <xsd:enumeration value="Implementation"/>
          <xsd:enumeration value="IT"/>
          <xsd:enumeration value="Internal Audit"/>
          <xsd:enumeration value="Legal"/>
          <xsd:enumeration value="Operations"/>
          <xsd:enumeration value="Administration"/>
          <xsd:enumeration value="TPM"/>
          <xsd:enumeration value="University"/>
        </xsd:restriction>
      </xsd:simpleType>
    </xsd:element>
    <xsd:element name="Line_x0020_of_x0020_Business" ma:index="6" nillable="true" ma:displayName="Line of Business" ma:default="N/A" ma:description="Select appropriate LOB if applicable so that content is categorized for searchability." ma:format="Dropdown" ma:internalName="Line_x0020_of_x0020_Business" ma:readOnly="false">
      <xsd:simpleType>
        <xsd:restriction base="dms:Choice">
          <xsd:enumeration value="Absence Mgmt"/>
          <xsd:enumeration value="Carrier Relations"/>
          <xsd:enumeration value="Client Support Services"/>
          <xsd:enumeration value="Disability"/>
          <xsd:enumeration value="Liability"/>
          <xsd:enumeration value="Managed Care"/>
          <xsd:enumeration value="Professional Liability"/>
          <xsd:enumeration value="SIU"/>
          <xsd:enumeration value="Specialty"/>
          <xsd:enumeration value="Work Comp"/>
          <xsd:enumeration value="N/A"/>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ma:readOnly="true"/>
        <xsd:element ref="dc:title" minOccurs="0" maxOccurs="1" ma:index="3" ma:displayName="Description"/>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437B6943-A4AA-4FF3-9E1B-76D3B458004F}">
  <ds:schemaRefs>
    <ds:schemaRef ds:uri="http://purl.org/dc/elements/1.1/"/>
    <ds:schemaRef ds:uri="http://schemas.microsoft.com/office/2006/metadata/properties"/>
    <ds:schemaRef ds:uri="http://purl.org/dc/terms/"/>
    <ds:schemaRef ds:uri="http://schemas.openxmlformats.org/package/2006/metadata/core-properties"/>
    <ds:schemaRef ds:uri="http://schemas.microsoft.com/office/2006/documentManagement/types"/>
    <ds:schemaRef ds:uri="http://schemas.microsoft.com/office/infopath/2007/PartnerControls"/>
    <ds:schemaRef ds:uri="a463d050-d0ed-4b5a-a34c-0075d93dcf31"/>
    <ds:schemaRef ds:uri="http://www.w3.org/XML/1998/namespace"/>
    <ds:schemaRef ds:uri="http://purl.org/dc/dcmitype/"/>
  </ds:schemaRefs>
</ds:datastoreItem>
</file>

<file path=customXml/itemProps2.xml><?xml version="1.0" encoding="utf-8"?>
<ds:datastoreItem xmlns:ds="http://schemas.openxmlformats.org/officeDocument/2006/customXml" ds:itemID="{F860CD56-EC48-4526-9F8B-827CEABD6E0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a463d050-d0ed-4b5a-a34c-0075d93dcf3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B80356C1-6E4D-4FC7-93AF-6E7D10F251E4}">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1420</TotalTime>
  <Words>1715</Words>
  <Application>Microsoft Office PowerPoint</Application>
  <PresentationFormat>On-screen Show (4:3)</PresentationFormat>
  <Paragraphs>147</Paragraphs>
  <Slides>27</Slides>
  <Notes>1</Notes>
  <HiddenSlides>0</HiddenSlides>
  <MMClips>0</MMClips>
  <ScaleCrop>false</ScaleCrop>
  <HeadingPairs>
    <vt:vector size="4" baseType="variant">
      <vt:variant>
        <vt:lpstr>Theme</vt:lpstr>
      </vt:variant>
      <vt:variant>
        <vt:i4>1</vt:i4>
      </vt:variant>
      <vt:variant>
        <vt:lpstr>Slide Titles</vt:lpstr>
      </vt:variant>
      <vt:variant>
        <vt:i4>27</vt:i4>
      </vt:variant>
    </vt:vector>
  </HeadingPairs>
  <TitlesOfParts>
    <vt:vector size="28" baseType="lpstr">
      <vt:lpstr>1_Office Theme</vt:lpstr>
      <vt:lpstr>Slip, Trip and Fall Sedgwick Risk Services Presented by  Sedgwick on behalf of ORM  March 2020</vt:lpstr>
      <vt:lpstr>Disclaimer</vt:lpstr>
      <vt:lpstr>Course Outline – Slip, Trip and Fall Prevention</vt:lpstr>
      <vt:lpstr>Why Take Slip, Trip, and Fall Prevention Training?</vt:lpstr>
      <vt:lpstr>Why Take Slip, Trip, and Fall Prevention Training?</vt:lpstr>
      <vt:lpstr>Good Housekeeping</vt:lpstr>
      <vt:lpstr>Good Housekeeping</vt:lpstr>
      <vt:lpstr>Good Housekeeping</vt:lpstr>
      <vt:lpstr>General Precautions</vt:lpstr>
      <vt:lpstr>General Precautions</vt:lpstr>
      <vt:lpstr>General Precautions</vt:lpstr>
      <vt:lpstr>Slip Resistant Floor Surfaces</vt:lpstr>
      <vt:lpstr>Slip Resistant Floor Surfaces</vt:lpstr>
      <vt:lpstr>Slip Resistant Floor Surfaces</vt:lpstr>
      <vt:lpstr>Stairways and Ramps</vt:lpstr>
      <vt:lpstr>Stairways and Ramps</vt:lpstr>
      <vt:lpstr>Health and Age Factors</vt:lpstr>
      <vt:lpstr>Health and Age Factors</vt:lpstr>
      <vt:lpstr>Health and Age Factors</vt:lpstr>
      <vt:lpstr>Ladders, Platforms, and Scaffolds</vt:lpstr>
      <vt:lpstr>Ladders, Platforms, and Scaffolds</vt:lpstr>
      <vt:lpstr>Ladders, Platforms, and Scaffolds</vt:lpstr>
      <vt:lpstr>Ladders, Platforms, and Scaffolds</vt:lpstr>
      <vt:lpstr>Floor and Wall Openings</vt:lpstr>
      <vt:lpstr>Investigate Incidents</vt:lpstr>
      <vt:lpstr>Summary</vt:lpstr>
      <vt:lpstr>PowerPoint Presentation</vt:lpstr>
    </vt:vector>
  </TitlesOfParts>
  <Company>Sedgwick</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White background</dc:title>
  <dc:creator>Waites, Karen W.</dc:creator>
  <dc:description>Public entity experience</dc:description>
  <cp:lastModifiedBy>Kovacs, Andrew</cp:lastModifiedBy>
  <cp:revision>236</cp:revision>
  <dcterms:created xsi:type="dcterms:W3CDTF">2014-12-02T20:26:26Z</dcterms:created>
  <dcterms:modified xsi:type="dcterms:W3CDTF">2020-03-18T18:33:37Z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Presentation">
    <vt:lpwstr>Public Entity Experience</vt:lpwstr>
  </property>
  <property fmtid="{D5CDD505-2E9C-101B-9397-08002B2CF9AE}" pid="3" name="SlideDescription">
    <vt:lpwstr>Public entity experience</vt:lpwstr>
  </property>
  <property fmtid="{D5CDD505-2E9C-101B-9397-08002B2CF9AE}" pid="4" name="ContentTypeId">
    <vt:lpwstr>0x010100BF787E1384BB274C8F8FAF99663BEFA3</vt:lpwstr>
  </property>
</Properties>
</file>